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Lst>
  <p:sldSz cx="7772400" cy="10058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5CBC88-E83A-4115-9731-8C7500528658}" v="26" dt="2025-10-23T18:25:55.49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868" autoAdjust="0"/>
    <p:restoredTop sz="94660"/>
  </p:normalViewPr>
  <p:slideViewPr>
    <p:cSldViewPr snapToGrid="0">
      <p:cViewPr>
        <p:scale>
          <a:sx n="81" d="100"/>
          <a:sy n="81" d="100"/>
        </p:scale>
        <p:origin x="1426" y="-1085"/>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10/23/2025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200" b="1" i="0" u="heavy">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10/23/2025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tx1"/>
                </a:solidFill>
                <a:latin typeface="Calibri"/>
                <a:cs typeface="Calibri"/>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10/23/2025</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10/23/2025</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10/23/2025</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004125" y="378142"/>
            <a:ext cx="5764149" cy="391159"/>
          </a:xfrm>
          <a:prstGeom prst="rect">
            <a:avLst/>
          </a:prstGeom>
        </p:spPr>
        <p:txBody>
          <a:bodyPr wrap="square" lIns="0" tIns="0" rIns="0" bIns="0">
            <a:spAutoFit/>
          </a:bodyPr>
          <a:lstStyle>
            <a:lvl1pPr>
              <a:defRPr sz="2400" b="1" i="0">
                <a:solidFill>
                  <a:schemeClr val="tx1"/>
                </a:solidFill>
                <a:latin typeface="Calibri"/>
                <a:cs typeface="Calibri"/>
              </a:defRPr>
            </a:lvl1pPr>
          </a:lstStyle>
          <a:p>
            <a:endParaRPr/>
          </a:p>
        </p:txBody>
      </p:sp>
      <p:sp>
        <p:nvSpPr>
          <p:cNvPr id="3" name="Holder 3"/>
          <p:cNvSpPr>
            <a:spLocks noGrp="1"/>
          </p:cNvSpPr>
          <p:nvPr>
            <p:ph type="body" idx="1"/>
          </p:nvPr>
        </p:nvSpPr>
        <p:spPr>
          <a:xfrm>
            <a:off x="461124" y="2489022"/>
            <a:ext cx="3235325" cy="3302635"/>
          </a:xfrm>
          <a:prstGeom prst="rect">
            <a:avLst/>
          </a:prstGeom>
        </p:spPr>
        <p:txBody>
          <a:bodyPr wrap="square" lIns="0" tIns="0" rIns="0" bIns="0">
            <a:spAutoFit/>
          </a:bodyPr>
          <a:lstStyle>
            <a:lvl1pPr>
              <a:defRPr sz="1200" b="1" i="0" u="heavy">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10/23/2025</a:t>
            </a:fld>
            <a:endParaRPr lang="en-US" dirty="0"/>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jpeg"/><Relationship Id="rId21" Type="http://schemas.openxmlformats.org/officeDocument/2006/relationships/image" Target="../media/image20.png"/><Relationship Id="rId34" Type="http://schemas.openxmlformats.org/officeDocument/2006/relationships/image" Target="../media/image33.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png"/><Relationship Id="rId25" Type="http://schemas.openxmlformats.org/officeDocument/2006/relationships/image" Target="../media/image24.jpeg"/><Relationship Id="rId33" Type="http://schemas.openxmlformats.org/officeDocument/2006/relationships/image" Target="../media/image32.jpeg"/><Relationship Id="rId2" Type="http://schemas.openxmlformats.org/officeDocument/2006/relationships/image" Target="../media/image1.png"/><Relationship Id="rId16" Type="http://schemas.openxmlformats.org/officeDocument/2006/relationships/image" Target="../media/image15.jpeg"/><Relationship Id="rId20" Type="http://schemas.openxmlformats.org/officeDocument/2006/relationships/image" Target="../media/image19.png"/><Relationship Id="rId29" Type="http://schemas.openxmlformats.org/officeDocument/2006/relationships/image" Target="../media/image28.jpeg"/><Relationship Id="rId1" Type="http://schemas.openxmlformats.org/officeDocument/2006/relationships/slideLayout" Target="../slideLayouts/slideLayout5.xml"/><Relationship Id="rId6" Type="http://schemas.openxmlformats.org/officeDocument/2006/relationships/image" Target="../media/image5.jpeg"/><Relationship Id="rId11" Type="http://schemas.openxmlformats.org/officeDocument/2006/relationships/image" Target="../media/image10.png"/><Relationship Id="rId24" Type="http://schemas.openxmlformats.org/officeDocument/2006/relationships/image" Target="../media/image23.png"/><Relationship Id="rId32" Type="http://schemas.openxmlformats.org/officeDocument/2006/relationships/image" Target="../media/image31.jpeg"/><Relationship Id="rId37" Type="http://schemas.openxmlformats.org/officeDocument/2006/relationships/image" Target="../media/image36.jpeg"/><Relationship Id="rId5" Type="http://schemas.openxmlformats.org/officeDocument/2006/relationships/image" Target="../media/image4.jp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7.jpeg"/><Relationship Id="rId36" Type="http://schemas.openxmlformats.org/officeDocument/2006/relationships/image" Target="../media/image35.jpeg"/><Relationship Id="rId10" Type="http://schemas.openxmlformats.org/officeDocument/2006/relationships/image" Target="../media/image9.png"/><Relationship Id="rId19" Type="http://schemas.openxmlformats.org/officeDocument/2006/relationships/image" Target="../media/image18.png"/><Relationship Id="rId31" Type="http://schemas.openxmlformats.org/officeDocument/2006/relationships/image" Target="../media/image30.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png"/><Relationship Id="rId22" Type="http://schemas.openxmlformats.org/officeDocument/2006/relationships/image" Target="../media/image21.jpeg"/><Relationship Id="rId27" Type="http://schemas.openxmlformats.org/officeDocument/2006/relationships/image" Target="../media/image26.jpeg"/><Relationship Id="rId30" Type="http://schemas.openxmlformats.org/officeDocument/2006/relationships/image" Target="../media/image29.jpeg"/><Relationship Id="rId35" Type="http://schemas.openxmlformats.org/officeDocument/2006/relationships/image" Target="../media/image34.jpeg"/><Relationship Id="rId8" Type="http://schemas.openxmlformats.org/officeDocument/2006/relationships/image" Target="../media/image7.jpg"/><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image" Target="../media/image37.jpg"/><Relationship Id="rId1" Type="http://schemas.openxmlformats.org/officeDocument/2006/relationships/slideLayout" Target="../slideLayouts/slideLayout2.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 name="Picture 7" descr="A cartoon of a child wearing a cape&#10;&#10;AI-generated content may be incorrect.">
            <a:extLst>
              <a:ext uri="{FF2B5EF4-FFF2-40B4-BE49-F238E27FC236}">
                <a16:creationId xmlns:a16="http://schemas.microsoft.com/office/drawing/2014/main" id="{1CE1DB55-7BE5-51BB-665B-D0406C3CDEC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2857" y="210319"/>
            <a:ext cx="2652949" cy="1919703"/>
          </a:xfrm>
          <a:prstGeom prst="rect">
            <a:avLst/>
          </a:prstGeom>
        </p:spPr>
      </p:pic>
      <p:pic>
        <p:nvPicPr>
          <p:cNvPr id="39" name="Picture 38" descr="A close-up of a logo&#10;&#10;Description automatically generated">
            <a:extLst>
              <a:ext uri="{FF2B5EF4-FFF2-40B4-BE49-F238E27FC236}">
                <a16:creationId xmlns:a16="http://schemas.microsoft.com/office/drawing/2014/main" id="{DCC9FB4F-5835-B6B8-12FE-54F6C29358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123" y="8859326"/>
            <a:ext cx="1121569" cy="314994"/>
          </a:xfrm>
          <a:prstGeom prst="rect">
            <a:avLst/>
          </a:prstGeom>
        </p:spPr>
      </p:pic>
      <p:pic>
        <p:nvPicPr>
          <p:cNvPr id="2" name="object 2"/>
          <p:cNvPicPr/>
          <p:nvPr/>
        </p:nvPicPr>
        <p:blipFill>
          <a:blip r:embed="rId4" cstate="print"/>
          <a:stretch>
            <a:fillRect/>
          </a:stretch>
        </p:blipFill>
        <p:spPr>
          <a:xfrm>
            <a:off x="194894" y="2780428"/>
            <a:ext cx="665343" cy="606818"/>
          </a:xfrm>
          <a:prstGeom prst="rect">
            <a:avLst/>
          </a:prstGeom>
        </p:spPr>
      </p:pic>
      <p:sp>
        <p:nvSpPr>
          <p:cNvPr id="15" name="object 15"/>
          <p:cNvSpPr txBox="1"/>
          <p:nvPr/>
        </p:nvSpPr>
        <p:spPr>
          <a:xfrm>
            <a:off x="122980" y="98505"/>
            <a:ext cx="1790622" cy="751488"/>
          </a:xfrm>
          <a:prstGeom prst="rect">
            <a:avLst/>
          </a:prstGeom>
        </p:spPr>
        <p:txBody>
          <a:bodyPr vert="horz" wrap="square" lIns="0" tIns="12700" rIns="0" bIns="0" rtlCol="0">
            <a:spAutoFit/>
          </a:bodyPr>
          <a:lstStyle/>
          <a:p>
            <a:pPr marL="12700" marR="5080" indent="55880" algn="ctr">
              <a:lnSpc>
                <a:spcPct val="100000"/>
              </a:lnSpc>
              <a:spcBef>
                <a:spcPts val="100"/>
              </a:spcBef>
            </a:pPr>
            <a:r>
              <a:rPr lang="en-US" sz="1600" b="1" dirty="0">
                <a:latin typeface="Bodoni MT Black" panose="02070A03080606020203" pitchFamily="18" charset="0"/>
                <a:cs typeface="Bradley Hand ITC"/>
              </a:rPr>
              <a:t>THANK YOU TO </a:t>
            </a:r>
            <a:r>
              <a:rPr lang="en-US" sz="1600" b="1">
                <a:latin typeface="Bodoni MT Black" panose="02070A03080606020203" pitchFamily="18" charset="0"/>
                <a:cs typeface="Bradley Hand ITC"/>
              </a:rPr>
              <a:t>OUR 2025 </a:t>
            </a:r>
            <a:r>
              <a:rPr lang="en-US" sz="1600" b="1" dirty="0">
                <a:latin typeface="Bodoni MT Black" panose="02070A03080606020203" pitchFamily="18" charset="0"/>
                <a:cs typeface="Bradley Hand ITC"/>
              </a:rPr>
              <a:t>SPONSORS</a:t>
            </a:r>
            <a:endParaRPr sz="1600" dirty="0">
              <a:latin typeface="Bodoni MT Black" panose="02070A03080606020203" pitchFamily="18" charset="0"/>
              <a:cs typeface="Bradley Hand ITC"/>
            </a:endParaRPr>
          </a:p>
        </p:txBody>
      </p:sp>
      <p:pic>
        <p:nvPicPr>
          <p:cNvPr id="16" name="object 16"/>
          <p:cNvPicPr/>
          <p:nvPr/>
        </p:nvPicPr>
        <p:blipFill>
          <a:blip r:embed="rId5" cstate="print"/>
          <a:stretch>
            <a:fillRect/>
          </a:stretch>
        </p:blipFill>
        <p:spPr>
          <a:xfrm>
            <a:off x="587397" y="1437760"/>
            <a:ext cx="768923" cy="753557"/>
          </a:xfrm>
          <a:prstGeom prst="rect">
            <a:avLst/>
          </a:prstGeom>
        </p:spPr>
      </p:pic>
      <p:sp>
        <p:nvSpPr>
          <p:cNvPr id="30" name="object 30"/>
          <p:cNvSpPr txBox="1"/>
          <p:nvPr/>
        </p:nvSpPr>
        <p:spPr>
          <a:xfrm>
            <a:off x="2022718" y="2301373"/>
            <a:ext cx="5457825" cy="689932"/>
          </a:xfrm>
          <a:prstGeom prst="rect">
            <a:avLst/>
          </a:prstGeom>
        </p:spPr>
        <p:txBody>
          <a:bodyPr vert="horz" wrap="square" lIns="0" tIns="12700" rIns="0" bIns="0" rtlCol="0">
            <a:spAutoFit/>
          </a:bodyPr>
          <a:lstStyle/>
          <a:p>
            <a:pPr marL="20955" marR="5080">
              <a:lnSpc>
                <a:spcPct val="100000"/>
              </a:lnSpc>
              <a:spcBef>
                <a:spcPts val="1360"/>
              </a:spcBef>
            </a:pPr>
            <a:r>
              <a:rPr sz="1100" dirty="0">
                <a:latin typeface="Times New Roman"/>
                <a:cs typeface="Times New Roman"/>
              </a:rPr>
              <a:t>CASA of the Coastal Bend </a:t>
            </a:r>
            <a:r>
              <a:rPr sz="1100" spc="-5" dirty="0">
                <a:latin typeface="Times New Roman"/>
                <a:cs typeface="Times New Roman"/>
              </a:rPr>
              <a:t>would </a:t>
            </a:r>
            <a:r>
              <a:rPr sz="1100" dirty="0">
                <a:latin typeface="Times New Roman"/>
                <a:cs typeface="Times New Roman"/>
              </a:rPr>
              <a:t>like to announce the </a:t>
            </a:r>
            <a:r>
              <a:rPr lang="en-US" sz="1100" dirty="0">
                <a:latin typeface="Times New Roman"/>
                <a:cs typeface="Times New Roman"/>
              </a:rPr>
              <a:t>21st</a:t>
            </a:r>
            <a:r>
              <a:rPr sz="1100" dirty="0">
                <a:latin typeface="Times New Roman"/>
                <a:cs typeface="Times New Roman"/>
              </a:rPr>
              <a:t> </a:t>
            </a:r>
            <a:r>
              <a:rPr lang="en-US" sz="1100" dirty="0">
                <a:latin typeface="Times New Roman"/>
                <a:cs typeface="Times New Roman"/>
              </a:rPr>
              <a:t>A</a:t>
            </a:r>
            <a:r>
              <a:rPr sz="1100" dirty="0">
                <a:latin typeface="Times New Roman"/>
                <a:cs typeface="Times New Roman"/>
              </a:rPr>
              <a:t>nnual CASA </a:t>
            </a:r>
            <a:r>
              <a:rPr lang="en-US" sz="1100" dirty="0">
                <a:latin typeface="Times New Roman"/>
                <a:cs typeface="Times New Roman"/>
              </a:rPr>
              <a:t>Kids </a:t>
            </a:r>
            <a:r>
              <a:rPr sz="1100" spc="-5" dirty="0">
                <a:latin typeface="Times New Roman"/>
                <a:cs typeface="Times New Roman"/>
              </a:rPr>
              <a:t>Superhero </a:t>
            </a:r>
            <a:r>
              <a:rPr sz="1100" dirty="0">
                <a:latin typeface="Times New Roman"/>
                <a:cs typeface="Times New Roman"/>
              </a:rPr>
              <a:t>5</a:t>
            </a:r>
            <a:r>
              <a:rPr lang="en-US" sz="1100" dirty="0">
                <a:latin typeface="Times New Roman"/>
                <a:cs typeface="Times New Roman"/>
              </a:rPr>
              <a:t>K</a:t>
            </a:r>
            <a:r>
              <a:rPr sz="1100" dirty="0">
                <a:latin typeface="Times New Roman"/>
                <a:cs typeface="Times New Roman"/>
              </a:rPr>
              <a:t> Run/ Walk. We are asking the </a:t>
            </a:r>
            <a:r>
              <a:rPr sz="1100" spc="-5" dirty="0">
                <a:latin typeface="Times New Roman"/>
                <a:cs typeface="Times New Roman"/>
              </a:rPr>
              <a:t>Superheroes </a:t>
            </a:r>
            <a:r>
              <a:rPr sz="1100" dirty="0">
                <a:latin typeface="Times New Roman"/>
                <a:cs typeface="Times New Roman"/>
              </a:rPr>
              <a:t>of the Coastal Bend, like you, to </a:t>
            </a:r>
            <a:r>
              <a:rPr sz="1100" spc="-5" dirty="0">
                <a:latin typeface="Times New Roman"/>
                <a:cs typeface="Times New Roman"/>
              </a:rPr>
              <a:t>show support </a:t>
            </a:r>
            <a:r>
              <a:rPr sz="1100" dirty="0">
                <a:latin typeface="Times New Roman"/>
                <a:cs typeface="Times New Roman"/>
              </a:rPr>
              <a:t>for </a:t>
            </a:r>
            <a:r>
              <a:rPr sz="1100" spc="-260" dirty="0">
                <a:latin typeface="Times New Roman"/>
                <a:cs typeface="Times New Roman"/>
              </a:rPr>
              <a:t> </a:t>
            </a:r>
            <a:r>
              <a:rPr sz="1100" dirty="0">
                <a:latin typeface="Times New Roman"/>
                <a:cs typeface="Times New Roman"/>
              </a:rPr>
              <a:t>children in foster care by </a:t>
            </a:r>
            <a:r>
              <a:rPr sz="1100" spc="-5" dirty="0">
                <a:latin typeface="Times New Roman"/>
                <a:cs typeface="Times New Roman"/>
              </a:rPr>
              <a:t>sponsoring </a:t>
            </a:r>
            <a:r>
              <a:rPr sz="1100" dirty="0">
                <a:latin typeface="Times New Roman"/>
                <a:cs typeface="Times New Roman"/>
              </a:rPr>
              <a:t>this major fundraising </a:t>
            </a:r>
            <a:r>
              <a:rPr sz="1100" spc="-5" dirty="0">
                <a:latin typeface="Times New Roman"/>
                <a:cs typeface="Times New Roman"/>
              </a:rPr>
              <a:t>event. </a:t>
            </a:r>
            <a:r>
              <a:rPr sz="1100" dirty="0">
                <a:latin typeface="Times New Roman"/>
                <a:cs typeface="Times New Roman"/>
              </a:rPr>
              <a:t>The battle against child abuse can</a:t>
            </a:r>
            <a:r>
              <a:rPr sz="1100" spc="-5" dirty="0">
                <a:latin typeface="Times New Roman"/>
                <a:cs typeface="Times New Roman"/>
              </a:rPr>
              <a:t> </a:t>
            </a:r>
            <a:r>
              <a:rPr sz="1100" dirty="0">
                <a:latin typeface="Times New Roman"/>
                <a:cs typeface="Times New Roman"/>
              </a:rPr>
              <a:t>be long</a:t>
            </a:r>
            <a:r>
              <a:rPr sz="1100" spc="-5" dirty="0">
                <a:latin typeface="Times New Roman"/>
                <a:cs typeface="Times New Roman"/>
              </a:rPr>
              <a:t> </a:t>
            </a:r>
            <a:r>
              <a:rPr sz="1100" dirty="0">
                <a:latin typeface="Times New Roman"/>
                <a:cs typeface="Times New Roman"/>
              </a:rPr>
              <a:t>and </a:t>
            </a:r>
            <a:r>
              <a:rPr sz="1100" spc="-5" dirty="0">
                <a:latin typeface="Times New Roman"/>
                <a:cs typeface="Times New Roman"/>
              </a:rPr>
              <a:t>hard,</a:t>
            </a:r>
            <a:r>
              <a:rPr sz="1100" dirty="0">
                <a:latin typeface="Times New Roman"/>
                <a:cs typeface="Times New Roman"/>
              </a:rPr>
              <a:t> </a:t>
            </a:r>
            <a:r>
              <a:rPr lang="en-US" sz="1100" dirty="0">
                <a:latin typeface="Times New Roman"/>
                <a:cs typeface="Times New Roman"/>
              </a:rPr>
              <a:t>but</a:t>
            </a:r>
            <a:r>
              <a:rPr sz="1100" spc="-5" dirty="0">
                <a:latin typeface="Times New Roman"/>
                <a:cs typeface="Times New Roman"/>
              </a:rPr>
              <a:t> with </a:t>
            </a:r>
            <a:r>
              <a:rPr sz="1100" dirty="0">
                <a:latin typeface="Times New Roman"/>
                <a:cs typeface="Times New Roman"/>
              </a:rPr>
              <a:t>your </a:t>
            </a:r>
            <a:r>
              <a:rPr sz="1100" spc="-5" dirty="0">
                <a:latin typeface="Times New Roman"/>
                <a:cs typeface="Times New Roman"/>
              </a:rPr>
              <a:t>support,</a:t>
            </a:r>
            <a:r>
              <a:rPr sz="1100" spc="-10" dirty="0">
                <a:latin typeface="Times New Roman"/>
                <a:cs typeface="Times New Roman"/>
              </a:rPr>
              <a:t> </a:t>
            </a:r>
            <a:r>
              <a:rPr sz="1100" spc="-5" dirty="0">
                <a:latin typeface="Times New Roman"/>
                <a:cs typeface="Times New Roman"/>
              </a:rPr>
              <a:t>we </a:t>
            </a:r>
            <a:r>
              <a:rPr sz="1100" dirty="0">
                <a:latin typeface="Times New Roman"/>
                <a:cs typeface="Times New Roman"/>
              </a:rPr>
              <a:t>can </a:t>
            </a:r>
            <a:r>
              <a:rPr lang="en-US" sz="1100" dirty="0">
                <a:latin typeface="Times New Roman"/>
                <a:cs typeface="Times New Roman"/>
              </a:rPr>
              <a:t>ensure every child’s voice is heard</a:t>
            </a:r>
            <a:r>
              <a:rPr sz="1100" dirty="0">
                <a:latin typeface="Times New Roman"/>
                <a:cs typeface="Times New Roman"/>
              </a:rPr>
              <a:t>.</a:t>
            </a:r>
            <a:endParaRPr lang="en-US" sz="1100" dirty="0">
              <a:latin typeface="Times New Roman"/>
              <a:cs typeface="Times New Roman"/>
            </a:endParaRPr>
          </a:p>
        </p:txBody>
      </p:sp>
      <p:sp>
        <p:nvSpPr>
          <p:cNvPr id="26" name="Ribbon: Tilted Up 25">
            <a:extLst>
              <a:ext uri="{FF2B5EF4-FFF2-40B4-BE49-F238E27FC236}">
                <a16:creationId xmlns:a16="http://schemas.microsoft.com/office/drawing/2014/main" id="{02F4234D-4B71-BFAB-2232-9A990CD5F021}"/>
              </a:ext>
            </a:extLst>
          </p:cNvPr>
          <p:cNvSpPr/>
          <p:nvPr/>
        </p:nvSpPr>
        <p:spPr>
          <a:xfrm>
            <a:off x="133528" y="849994"/>
            <a:ext cx="1747402" cy="485366"/>
          </a:xfrm>
          <a:prstGeom prst="ribbon2">
            <a:avLst>
              <a:gd name="adj1" fmla="val 16667"/>
              <a:gd name="adj2" fmla="val 72535"/>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extBox 26">
            <a:extLst>
              <a:ext uri="{FF2B5EF4-FFF2-40B4-BE49-F238E27FC236}">
                <a16:creationId xmlns:a16="http://schemas.microsoft.com/office/drawing/2014/main" id="{AA5E3362-A180-4116-71B3-4441A81ECACA}"/>
              </a:ext>
            </a:extLst>
          </p:cNvPr>
          <p:cNvSpPr txBox="1"/>
          <p:nvPr/>
        </p:nvSpPr>
        <p:spPr>
          <a:xfrm>
            <a:off x="258212" y="788196"/>
            <a:ext cx="1524000" cy="523220"/>
          </a:xfrm>
          <a:prstGeom prst="rect">
            <a:avLst/>
          </a:prstGeom>
          <a:noFill/>
        </p:spPr>
        <p:txBody>
          <a:bodyPr wrap="square" rtlCol="0">
            <a:spAutoFit/>
          </a:bodyPr>
          <a:lstStyle/>
          <a:p>
            <a:pPr algn="ctr"/>
            <a:r>
              <a:rPr lang="en-US" sz="1400" b="1" dirty="0"/>
              <a:t>TITLE </a:t>
            </a:r>
            <a:br>
              <a:rPr lang="en-US" sz="1400" b="1" dirty="0"/>
            </a:br>
            <a:r>
              <a:rPr lang="en-US" sz="1400" b="1" dirty="0"/>
              <a:t>SPONSOR</a:t>
            </a:r>
          </a:p>
        </p:txBody>
      </p:sp>
      <p:cxnSp>
        <p:nvCxnSpPr>
          <p:cNvPr id="38" name="Straight Connector 37">
            <a:extLst>
              <a:ext uri="{FF2B5EF4-FFF2-40B4-BE49-F238E27FC236}">
                <a16:creationId xmlns:a16="http://schemas.microsoft.com/office/drawing/2014/main" id="{38C7B92B-7807-8CCA-E12F-96E79332FF05}"/>
              </a:ext>
            </a:extLst>
          </p:cNvPr>
          <p:cNvCxnSpPr>
            <a:cxnSpLocks/>
          </p:cNvCxnSpPr>
          <p:nvPr/>
        </p:nvCxnSpPr>
        <p:spPr>
          <a:xfrm flipH="1">
            <a:off x="1892221" y="360165"/>
            <a:ext cx="37114" cy="9338070"/>
          </a:xfrm>
          <a:prstGeom prst="line">
            <a:avLst/>
          </a:prstGeom>
        </p:spPr>
        <p:style>
          <a:lnRef idx="1">
            <a:schemeClr val="accent1"/>
          </a:lnRef>
          <a:fillRef idx="0">
            <a:schemeClr val="accent1"/>
          </a:fillRef>
          <a:effectRef idx="0">
            <a:schemeClr val="accent1"/>
          </a:effectRef>
          <a:fontRef idx="minor">
            <a:schemeClr val="tx1"/>
          </a:fontRef>
        </p:style>
      </p:cxnSp>
      <p:sp>
        <p:nvSpPr>
          <p:cNvPr id="45" name="Ribbon: Tilted Up 44">
            <a:extLst>
              <a:ext uri="{FF2B5EF4-FFF2-40B4-BE49-F238E27FC236}">
                <a16:creationId xmlns:a16="http://schemas.microsoft.com/office/drawing/2014/main" id="{272C1C23-C11D-00B1-2421-501EF67A4C4A}"/>
              </a:ext>
            </a:extLst>
          </p:cNvPr>
          <p:cNvSpPr/>
          <p:nvPr/>
        </p:nvSpPr>
        <p:spPr>
          <a:xfrm>
            <a:off x="155752" y="2315644"/>
            <a:ext cx="1635156" cy="268616"/>
          </a:xfrm>
          <a:prstGeom prst="ribbon2">
            <a:avLst>
              <a:gd name="adj1" fmla="val 16667"/>
              <a:gd name="adj2" fmla="val 72535"/>
            </a:avLst>
          </a:prstGeom>
          <a:solidFill>
            <a:srgbClr val="CC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A022EB57-1B3B-91D7-FFED-A50F78DFA6A0}"/>
              </a:ext>
            </a:extLst>
          </p:cNvPr>
          <p:cNvSpPr txBox="1"/>
          <p:nvPr/>
        </p:nvSpPr>
        <p:spPr>
          <a:xfrm>
            <a:off x="129521" y="2298784"/>
            <a:ext cx="1722029" cy="276999"/>
          </a:xfrm>
          <a:prstGeom prst="rect">
            <a:avLst/>
          </a:prstGeom>
          <a:noFill/>
        </p:spPr>
        <p:txBody>
          <a:bodyPr wrap="square">
            <a:spAutoFit/>
          </a:bodyPr>
          <a:lstStyle/>
          <a:p>
            <a:pPr algn="ctr"/>
            <a:r>
              <a:rPr lang="en-US" sz="1200" b="1" dirty="0"/>
              <a:t>GOLD SPONSORS</a:t>
            </a:r>
          </a:p>
        </p:txBody>
      </p:sp>
      <p:sp>
        <p:nvSpPr>
          <p:cNvPr id="52" name="Ribbon: Tilted Up 51">
            <a:extLst>
              <a:ext uri="{FF2B5EF4-FFF2-40B4-BE49-F238E27FC236}">
                <a16:creationId xmlns:a16="http://schemas.microsoft.com/office/drawing/2014/main" id="{A59EEC80-301B-1A55-2F12-B23D8B29A2BD}"/>
              </a:ext>
            </a:extLst>
          </p:cNvPr>
          <p:cNvSpPr/>
          <p:nvPr/>
        </p:nvSpPr>
        <p:spPr>
          <a:xfrm>
            <a:off x="133151" y="3538174"/>
            <a:ext cx="1696381" cy="292753"/>
          </a:xfrm>
          <a:prstGeom prst="ribbon2">
            <a:avLst>
              <a:gd name="adj1" fmla="val 16667"/>
              <a:gd name="adj2" fmla="val 72535"/>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ibbon: Tilted Up 52">
            <a:extLst>
              <a:ext uri="{FF2B5EF4-FFF2-40B4-BE49-F238E27FC236}">
                <a16:creationId xmlns:a16="http://schemas.microsoft.com/office/drawing/2014/main" id="{1B439E3B-EF07-49F9-C107-8A7D41D68620}"/>
              </a:ext>
            </a:extLst>
          </p:cNvPr>
          <p:cNvSpPr/>
          <p:nvPr/>
        </p:nvSpPr>
        <p:spPr>
          <a:xfrm>
            <a:off x="106689" y="5436457"/>
            <a:ext cx="1722843" cy="250572"/>
          </a:xfrm>
          <a:prstGeom prst="ribbon2">
            <a:avLst>
              <a:gd name="adj1" fmla="val 16667"/>
              <a:gd name="adj2" fmla="val 72535"/>
            </a:avLst>
          </a:prstGeom>
          <a:solidFill>
            <a:srgbClr val="CC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extBox 53">
            <a:extLst>
              <a:ext uri="{FF2B5EF4-FFF2-40B4-BE49-F238E27FC236}">
                <a16:creationId xmlns:a16="http://schemas.microsoft.com/office/drawing/2014/main" id="{B94624CD-D66A-8827-E13B-8B6E8A1756AB}"/>
              </a:ext>
            </a:extLst>
          </p:cNvPr>
          <p:cNvSpPr txBox="1"/>
          <p:nvPr/>
        </p:nvSpPr>
        <p:spPr>
          <a:xfrm>
            <a:off x="123889" y="3532267"/>
            <a:ext cx="1722029" cy="276999"/>
          </a:xfrm>
          <a:prstGeom prst="rect">
            <a:avLst/>
          </a:prstGeom>
          <a:noFill/>
        </p:spPr>
        <p:txBody>
          <a:bodyPr wrap="square">
            <a:spAutoFit/>
          </a:bodyPr>
          <a:lstStyle/>
          <a:p>
            <a:pPr algn="ctr"/>
            <a:r>
              <a:rPr lang="en-US" sz="1200" b="1" dirty="0"/>
              <a:t>SILVER SPONSORS</a:t>
            </a:r>
          </a:p>
        </p:txBody>
      </p:sp>
      <p:sp>
        <p:nvSpPr>
          <p:cNvPr id="55" name="TextBox 54">
            <a:extLst>
              <a:ext uri="{FF2B5EF4-FFF2-40B4-BE49-F238E27FC236}">
                <a16:creationId xmlns:a16="http://schemas.microsoft.com/office/drawing/2014/main" id="{DA0E69F0-13A7-3D7E-CFBC-E6EC898953EB}"/>
              </a:ext>
            </a:extLst>
          </p:cNvPr>
          <p:cNvSpPr txBox="1"/>
          <p:nvPr/>
        </p:nvSpPr>
        <p:spPr>
          <a:xfrm>
            <a:off x="115187" y="5410234"/>
            <a:ext cx="1722029" cy="253916"/>
          </a:xfrm>
          <a:prstGeom prst="rect">
            <a:avLst/>
          </a:prstGeom>
          <a:noFill/>
        </p:spPr>
        <p:txBody>
          <a:bodyPr wrap="square">
            <a:spAutoFit/>
          </a:bodyPr>
          <a:lstStyle/>
          <a:p>
            <a:pPr algn="ctr"/>
            <a:r>
              <a:rPr lang="en-US" sz="1050" b="1" dirty="0"/>
              <a:t>BRONZE  SPONSORS</a:t>
            </a:r>
          </a:p>
        </p:txBody>
      </p:sp>
      <p:sp>
        <p:nvSpPr>
          <p:cNvPr id="56" name="Star: 5 Points 55">
            <a:extLst>
              <a:ext uri="{FF2B5EF4-FFF2-40B4-BE49-F238E27FC236}">
                <a16:creationId xmlns:a16="http://schemas.microsoft.com/office/drawing/2014/main" id="{74CBCC23-2B8B-4985-61F8-D0EFFE07A5B3}"/>
              </a:ext>
            </a:extLst>
          </p:cNvPr>
          <p:cNvSpPr/>
          <p:nvPr/>
        </p:nvSpPr>
        <p:spPr>
          <a:xfrm>
            <a:off x="501335" y="929262"/>
            <a:ext cx="152400" cy="151196"/>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Star: 5 Points 56">
            <a:extLst>
              <a:ext uri="{FF2B5EF4-FFF2-40B4-BE49-F238E27FC236}">
                <a16:creationId xmlns:a16="http://schemas.microsoft.com/office/drawing/2014/main" id="{818B6E08-7687-494D-1302-73E5F9445709}"/>
              </a:ext>
            </a:extLst>
          </p:cNvPr>
          <p:cNvSpPr/>
          <p:nvPr/>
        </p:nvSpPr>
        <p:spPr>
          <a:xfrm>
            <a:off x="1389041" y="928286"/>
            <a:ext cx="152400" cy="151196"/>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9" name="Picture 58" descr="Logo, company name&#10;&#10;Description automatically generated">
            <a:extLst>
              <a:ext uri="{FF2B5EF4-FFF2-40B4-BE49-F238E27FC236}">
                <a16:creationId xmlns:a16="http://schemas.microsoft.com/office/drawing/2014/main" id="{27D2E5BE-5B98-68E3-99E3-87AE01EDB12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6178" y="2828171"/>
            <a:ext cx="714167" cy="504118"/>
          </a:xfrm>
          <a:prstGeom prst="rect">
            <a:avLst/>
          </a:prstGeom>
        </p:spPr>
      </p:pic>
      <p:pic>
        <p:nvPicPr>
          <p:cNvPr id="69" name="Picture 68" descr="A red and white sign&#10;&#10;Description automatically generated with medium confidence">
            <a:extLst>
              <a:ext uri="{FF2B5EF4-FFF2-40B4-BE49-F238E27FC236}">
                <a16:creationId xmlns:a16="http://schemas.microsoft.com/office/drawing/2014/main" id="{486E1964-B532-B44C-5CBE-B0871F67A49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3967" y="3967534"/>
            <a:ext cx="814111" cy="370051"/>
          </a:xfrm>
          <a:prstGeom prst="rect">
            <a:avLst/>
          </a:prstGeom>
        </p:spPr>
      </p:pic>
      <p:pic>
        <p:nvPicPr>
          <p:cNvPr id="86" name="object 10">
            <a:extLst>
              <a:ext uri="{FF2B5EF4-FFF2-40B4-BE49-F238E27FC236}">
                <a16:creationId xmlns:a16="http://schemas.microsoft.com/office/drawing/2014/main" id="{FD0EE1FF-88DC-4B62-0BFB-4932C052CF5E}"/>
              </a:ext>
            </a:extLst>
          </p:cNvPr>
          <p:cNvPicPr/>
          <p:nvPr/>
        </p:nvPicPr>
        <p:blipFill>
          <a:blip r:embed="rId8" cstate="print"/>
          <a:stretch>
            <a:fillRect/>
          </a:stretch>
        </p:blipFill>
        <p:spPr>
          <a:xfrm>
            <a:off x="860237" y="8340921"/>
            <a:ext cx="899062" cy="250572"/>
          </a:xfrm>
          <a:prstGeom prst="rect">
            <a:avLst/>
          </a:prstGeom>
        </p:spPr>
      </p:pic>
      <p:sp>
        <p:nvSpPr>
          <p:cNvPr id="10" name="TextBox 9">
            <a:extLst>
              <a:ext uri="{FF2B5EF4-FFF2-40B4-BE49-F238E27FC236}">
                <a16:creationId xmlns:a16="http://schemas.microsoft.com/office/drawing/2014/main" id="{06A0DE58-24A7-688B-CB14-9CFAC903A045}"/>
              </a:ext>
            </a:extLst>
          </p:cNvPr>
          <p:cNvSpPr txBox="1"/>
          <p:nvPr/>
        </p:nvSpPr>
        <p:spPr>
          <a:xfrm>
            <a:off x="1918199" y="8750121"/>
            <a:ext cx="5585454" cy="1416157"/>
          </a:xfrm>
          <a:prstGeom prst="rect">
            <a:avLst/>
          </a:prstGeom>
          <a:noFill/>
        </p:spPr>
        <p:txBody>
          <a:bodyPr wrap="square" lIns="91440" tIns="45720" rIns="91440" bIns="45720" rtlCol="0" anchor="t">
            <a:spAutoFit/>
          </a:bodyPr>
          <a:lstStyle/>
          <a:p>
            <a:pPr>
              <a:lnSpc>
                <a:spcPct val="119000"/>
              </a:lnSpc>
              <a:spcAft>
                <a:spcPts val="1400"/>
              </a:spcAft>
            </a:pPr>
            <a:r>
              <a:rPr lang="en-US" sz="1200" kern="1400" dirty="0">
                <a:solidFill>
                  <a:srgbClr val="000000"/>
                </a:solidFill>
              </a:rPr>
              <a:t>With a thankful heart, </a:t>
            </a:r>
            <a:br>
              <a:rPr lang="en-US" sz="1600" kern="1400" dirty="0">
                <a:latin typeface="Segoe Script" panose="030B0504020000000003" pitchFamily="66" charset="0"/>
              </a:rPr>
            </a:br>
            <a:r>
              <a:rPr lang="en-US" kern="1400" dirty="0">
                <a:solidFill>
                  <a:srgbClr val="000000"/>
                </a:solidFill>
                <a:latin typeface="STXingkai"/>
                <a:ea typeface="STXingkai"/>
                <a:cs typeface="Times New Roman"/>
              </a:rPr>
              <a:t>Gregory Herrman                            Judge Timothy McCoy</a:t>
            </a:r>
            <a:br>
              <a:rPr lang="en-US" sz="1600" kern="1400" dirty="0">
                <a:latin typeface="Times New Roman" panose="02020603050405020304" pitchFamily="18" charset="0"/>
                <a:cs typeface="Times New Roman" panose="02020603050405020304" pitchFamily="18" charset="0"/>
              </a:rPr>
            </a:br>
            <a:r>
              <a:rPr lang="en-US" sz="1600" kern="1400" dirty="0">
                <a:solidFill>
                  <a:srgbClr val="000000"/>
                </a:solidFill>
                <a:latin typeface="Times New Roman" panose="02020603050405020304" pitchFamily="18" charset="0"/>
                <a:cs typeface="Times New Roman" panose="02020603050405020304" pitchFamily="18" charset="0"/>
              </a:rPr>
              <a:t>Herrman and Herrman                  County Court at Law #5</a:t>
            </a:r>
            <a:br>
              <a:rPr lang="en-US" sz="1600" kern="1400" dirty="0">
                <a:solidFill>
                  <a:srgbClr val="000000"/>
                </a:solidFill>
                <a:latin typeface="Times New Roman" panose="02020603050405020304" pitchFamily="18" charset="0"/>
                <a:cs typeface="Times New Roman" panose="02020603050405020304" pitchFamily="18" charset="0"/>
              </a:rPr>
            </a:br>
            <a:r>
              <a:rPr lang="en-US" sz="1600" kern="1400" dirty="0">
                <a:solidFill>
                  <a:srgbClr val="000000"/>
                </a:solidFill>
                <a:latin typeface="Times New Roman" panose="02020603050405020304" pitchFamily="18" charset="0"/>
                <a:cs typeface="Times New Roman" panose="02020603050405020304" pitchFamily="18" charset="0"/>
              </a:rPr>
              <a:t>Title Sponsor </a:t>
            </a:r>
            <a:br>
              <a:rPr lang="en-US" sz="1100" kern="1400" dirty="0">
                <a:solidFill>
                  <a:srgbClr val="000000"/>
                </a:solidFill>
              </a:rPr>
            </a:br>
            <a:endParaRPr lang="en-US" sz="1100" b="1" kern="1400" dirty="0">
              <a:solidFill>
                <a:srgbClr val="0070C0"/>
              </a:solidFill>
              <a:latin typeface="Calibri" panose="020F0502020204030204" pitchFamily="34" charset="0"/>
            </a:endParaRPr>
          </a:p>
        </p:txBody>
      </p:sp>
      <p:sp>
        <p:nvSpPr>
          <p:cNvPr id="3" name="Rectangle 2">
            <a:extLst>
              <a:ext uri="{FF2B5EF4-FFF2-40B4-BE49-F238E27FC236}">
                <a16:creationId xmlns:a16="http://schemas.microsoft.com/office/drawing/2014/main" id="{11F4F8AB-4DBD-F7FF-D732-BB848D385BB5}"/>
              </a:ext>
            </a:extLst>
          </p:cNvPr>
          <p:cNvSpPr/>
          <p:nvPr/>
        </p:nvSpPr>
        <p:spPr>
          <a:xfrm>
            <a:off x="2632032" y="790800"/>
            <a:ext cx="2206245" cy="584775"/>
          </a:xfrm>
          <a:prstGeom prst="rect">
            <a:avLst/>
          </a:prstGeom>
          <a:noFill/>
        </p:spPr>
        <p:txBody>
          <a:bodyPr wrap="none" lIns="91440" tIns="45720" rIns="91440" bIns="45720">
            <a:spAutoFit/>
          </a:bodyPr>
          <a:lstStyle/>
          <a:p>
            <a:pPr algn="ctr"/>
            <a:r>
              <a:rPr lang="en-US" sz="3200" b="1" cap="none" spc="0" dirty="0">
                <a:ln w="12700" cmpd="sng">
                  <a:solidFill>
                    <a:schemeClr val="accent4"/>
                  </a:solidFill>
                  <a:prstDash val="solid"/>
                </a:ln>
                <a:solidFill>
                  <a:srgbClr val="FFCC00"/>
                </a:solidFill>
                <a:effectLst/>
              </a:rPr>
              <a:t>21st Annual</a:t>
            </a:r>
          </a:p>
        </p:txBody>
      </p:sp>
      <p:sp>
        <p:nvSpPr>
          <p:cNvPr id="4" name="TextBox 5">
            <a:extLst>
              <a:ext uri="{FF2B5EF4-FFF2-40B4-BE49-F238E27FC236}">
                <a16:creationId xmlns:a16="http://schemas.microsoft.com/office/drawing/2014/main" id="{590022E8-2865-5969-CBA3-52D9B64842E2}"/>
              </a:ext>
            </a:extLst>
          </p:cNvPr>
          <p:cNvSpPr txBox="1">
            <a:spLocks noChangeArrowheads="1"/>
          </p:cNvSpPr>
          <p:nvPr/>
        </p:nvSpPr>
        <p:spPr bwMode="auto">
          <a:xfrm>
            <a:off x="2122799" y="1190871"/>
            <a:ext cx="3212162" cy="1354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600">
                <a:solidFill>
                  <a:schemeClr val="tx1"/>
                </a:solidFill>
                <a:latin typeface="Times New Roman" panose="02020603050405020304" pitchFamily="18" charset="0"/>
              </a:defRPr>
            </a:lvl1pPr>
            <a:lvl2pPr marL="742950" indent="-285750">
              <a:spcBef>
                <a:spcPct val="20000"/>
              </a:spcBef>
              <a:buChar char="–"/>
              <a:defRPr sz="3200">
                <a:solidFill>
                  <a:schemeClr val="tx1"/>
                </a:solidFill>
                <a:latin typeface="Times New Roman" panose="02020603050405020304" pitchFamily="18" charset="0"/>
              </a:defRPr>
            </a:lvl2pPr>
            <a:lvl3pPr marL="1143000" indent="-228600">
              <a:spcBef>
                <a:spcPct val="20000"/>
              </a:spcBef>
              <a:buChar char="•"/>
              <a:defRPr sz="2600">
                <a:solidFill>
                  <a:schemeClr val="tx1"/>
                </a:solidFill>
                <a:latin typeface="Times New Roman" panose="02020603050405020304" pitchFamily="18" charset="0"/>
              </a:defRPr>
            </a:lvl3pPr>
            <a:lvl4pPr marL="1600200" indent="-228600">
              <a:spcBef>
                <a:spcPct val="20000"/>
              </a:spcBef>
              <a:buChar char="–"/>
              <a:defRPr sz="2200">
                <a:solidFill>
                  <a:schemeClr val="tx1"/>
                </a:solidFill>
                <a:latin typeface="Times New Roman" panose="02020603050405020304" pitchFamily="18" charset="0"/>
              </a:defRPr>
            </a:lvl4pPr>
            <a:lvl5pPr marL="2057400" indent="-228600">
              <a:spcBef>
                <a:spcPct val="20000"/>
              </a:spcBef>
              <a:buChar char="»"/>
              <a:defRPr sz="22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2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2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2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200">
                <a:solidFill>
                  <a:schemeClr val="tx1"/>
                </a:solidFill>
                <a:latin typeface="Times New Roman" panose="02020603050405020304" pitchFamily="18" charset="0"/>
              </a:defRPr>
            </a:lvl9pPr>
          </a:lstStyle>
          <a:p>
            <a:pPr algn="ctr" eaLnBrk="1" hangingPunct="1">
              <a:spcBef>
                <a:spcPct val="0"/>
              </a:spcBef>
              <a:buFontTx/>
              <a:buNone/>
            </a:pPr>
            <a:r>
              <a:rPr lang="en-US" altLang="en-US" sz="1800" dirty="0"/>
              <a:t>CASA 5K Superhero Run/Walk</a:t>
            </a:r>
            <a:br>
              <a:rPr lang="en-US" altLang="en-US" sz="1800" dirty="0"/>
            </a:br>
            <a:r>
              <a:rPr lang="en-US" altLang="en-US" sz="1600" b="1" dirty="0"/>
              <a:t>When:  </a:t>
            </a:r>
            <a:r>
              <a:rPr lang="en-US" altLang="en-US" sz="1600" dirty="0"/>
              <a:t>April 18, 2026</a:t>
            </a:r>
            <a:br>
              <a:rPr lang="en-US" altLang="en-US" sz="1600" dirty="0"/>
            </a:br>
            <a:r>
              <a:rPr lang="en-US" altLang="en-US" sz="1600" b="1" dirty="0"/>
              <a:t>Time:  </a:t>
            </a:r>
            <a:r>
              <a:rPr lang="en-US" altLang="en-US" sz="1600" dirty="0"/>
              <a:t>8:00am </a:t>
            </a:r>
            <a:br>
              <a:rPr lang="en-US" altLang="en-US" sz="1600" dirty="0"/>
            </a:br>
            <a:r>
              <a:rPr lang="en-US" altLang="en-US" sz="1600" b="1" dirty="0"/>
              <a:t>Place:  </a:t>
            </a:r>
            <a:r>
              <a:rPr lang="en-US" altLang="en-US" sz="1600" dirty="0"/>
              <a:t>Heritage Park </a:t>
            </a:r>
            <a:br>
              <a:rPr lang="en-US" altLang="en-US" sz="1600" dirty="0"/>
            </a:br>
            <a:endParaRPr lang="en-US" altLang="en-US" sz="1600" b="1" u="sng" dirty="0"/>
          </a:p>
        </p:txBody>
      </p:sp>
      <p:sp>
        <p:nvSpPr>
          <p:cNvPr id="13" name="TextBox 12">
            <a:extLst>
              <a:ext uri="{FF2B5EF4-FFF2-40B4-BE49-F238E27FC236}">
                <a16:creationId xmlns:a16="http://schemas.microsoft.com/office/drawing/2014/main" id="{20E5DC22-C797-0FB9-62EC-3115D63352C7}"/>
              </a:ext>
            </a:extLst>
          </p:cNvPr>
          <p:cNvSpPr txBox="1"/>
          <p:nvPr/>
        </p:nvSpPr>
        <p:spPr>
          <a:xfrm>
            <a:off x="4286923" y="2956112"/>
            <a:ext cx="3230386" cy="2631490"/>
          </a:xfrm>
          <a:prstGeom prst="rect">
            <a:avLst/>
          </a:prstGeom>
          <a:noFill/>
        </p:spPr>
        <p:txBody>
          <a:bodyPr wrap="square">
            <a:spAutoFit/>
          </a:bodyPr>
          <a:lstStyle/>
          <a:p>
            <a:pPr algn="ctr" fontAlgn="base"/>
            <a:r>
              <a:rPr lang="en-US" sz="1100" dirty="0"/>
              <a:t>Samuel, age 2, and Jordan, age 1, were removed from their mother in September 2018.  Their mother was also pregnant with another child. Angela was in a dark and painful place—battling addiction, lost in isolation, and barely clinging to life. Multiple relapses had taken a devastating toll, leaving her consumed by hopelessness when her children were taken.  But just when things seemed beyond repair, hope arrived.  CASA Advocates Alicia and Thelma were appointed to speak up for Samuel and Jordan’s best interests.  These advocates did more than fulfill a duty—they walked alongside the family.  They encouraged Angela through her recovery, helped her navigate the court system, and, most importantly, believed in her when she couldn’t believe in herself.  </a:t>
            </a:r>
            <a:endParaRPr lang="en-US" sz="1100" b="0" i="0" dirty="0">
              <a:effectLst/>
              <a:latin typeface="Times New Roman" panose="02020603050405020304" pitchFamily="18" charset="0"/>
              <a:cs typeface="Times New Roman" panose="02020603050405020304" pitchFamily="18" charset="0"/>
            </a:endParaRPr>
          </a:p>
        </p:txBody>
      </p:sp>
      <p:sp>
        <p:nvSpPr>
          <p:cNvPr id="21" name="Star: 5 Points 20">
            <a:extLst>
              <a:ext uri="{FF2B5EF4-FFF2-40B4-BE49-F238E27FC236}">
                <a16:creationId xmlns:a16="http://schemas.microsoft.com/office/drawing/2014/main" id="{4DF65080-5877-5641-CAD4-E009B35DFCC7}"/>
              </a:ext>
            </a:extLst>
          </p:cNvPr>
          <p:cNvSpPr/>
          <p:nvPr/>
        </p:nvSpPr>
        <p:spPr>
          <a:xfrm>
            <a:off x="2226360" y="1542219"/>
            <a:ext cx="513185" cy="523005"/>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Star: 5 Points 16">
            <a:extLst>
              <a:ext uri="{FF2B5EF4-FFF2-40B4-BE49-F238E27FC236}">
                <a16:creationId xmlns:a16="http://schemas.microsoft.com/office/drawing/2014/main" id="{A637F9DC-ACA2-940B-E289-9F6153EA0201}"/>
              </a:ext>
            </a:extLst>
          </p:cNvPr>
          <p:cNvSpPr/>
          <p:nvPr/>
        </p:nvSpPr>
        <p:spPr>
          <a:xfrm>
            <a:off x="4743570" y="1542219"/>
            <a:ext cx="513185" cy="523005"/>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3" name="Picture 22" descr="A close up of a logo&#10;&#10;Description automatically generated">
            <a:extLst>
              <a:ext uri="{FF2B5EF4-FFF2-40B4-BE49-F238E27FC236}">
                <a16:creationId xmlns:a16="http://schemas.microsoft.com/office/drawing/2014/main" id="{4E36D144-9D48-AE7C-F97E-B83F7C22755B}"/>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2415" y="5093701"/>
            <a:ext cx="1503432" cy="250572"/>
          </a:xfrm>
          <a:prstGeom prst="rect">
            <a:avLst/>
          </a:prstGeom>
        </p:spPr>
      </p:pic>
      <p:pic>
        <p:nvPicPr>
          <p:cNvPr id="22" name="Picture 21" descr="A black and white logo&#10;&#10;Description automatically generated">
            <a:extLst>
              <a:ext uri="{FF2B5EF4-FFF2-40B4-BE49-F238E27FC236}">
                <a16:creationId xmlns:a16="http://schemas.microsoft.com/office/drawing/2014/main" id="{617DCEC3-8649-2005-1768-177BDAD02C3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42362" y="6482959"/>
            <a:ext cx="425026" cy="425026"/>
          </a:xfrm>
          <a:prstGeom prst="rect">
            <a:avLst/>
          </a:prstGeom>
        </p:spPr>
      </p:pic>
      <p:pic>
        <p:nvPicPr>
          <p:cNvPr id="1026" name="Picture 2">
            <a:extLst>
              <a:ext uri="{FF2B5EF4-FFF2-40B4-BE49-F238E27FC236}">
                <a16:creationId xmlns:a16="http://schemas.microsoft.com/office/drawing/2014/main" id="{F46FB5C6-CD80-799A-D1AB-68B1CD2681ED}"/>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86542" y="7431396"/>
            <a:ext cx="588134" cy="261393"/>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34" descr="A close-up of a logo&#10;&#10;Description automatically generated">
            <a:extLst>
              <a:ext uri="{FF2B5EF4-FFF2-40B4-BE49-F238E27FC236}">
                <a16:creationId xmlns:a16="http://schemas.microsoft.com/office/drawing/2014/main" id="{AF4E97A5-623B-7019-A250-AA0557A508A0}"/>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31140" y="9248856"/>
            <a:ext cx="726938" cy="430323"/>
          </a:xfrm>
          <a:prstGeom prst="rect">
            <a:avLst/>
          </a:prstGeom>
        </p:spPr>
      </p:pic>
      <p:pic>
        <p:nvPicPr>
          <p:cNvPr id="41" name="Picture 40" descr="A logo for a sports team&#10;&#10;Description automatically generated">
            <a:extLst>
              <a:ext uri="{FF2B5EF4-FFF2-40B4-BE49-F238E27FC236}">
                <a16:creationId xmlns:a16="http://schemas.microsoft.com/office/drawing/2014/main" id="{411E58DA-2009-0367-E066-4A4661551B7E}"/>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26634" y="5815988"/>
            <a:ext cx="527101" cy="361064"/>
          </a:xfrm>
          <a:prstGeom prst="rect">
            <a:avLst/>
          </a:prstGeom>
        </p:spPr>
      </p:pic>
      <p:sp>
        <p:nvSpPr>
          <p:cNvPr id="42" name="TextBox 41">
            <a:extLst>
              <a:ext uri="{FF2B5EF4-FFF2-40B4-BE49-F238E27FC236}">
                <a16:creationId xmlns:a16="http://schemas.microsoft.com/office/drawing/2014/main" id="{21C135BB-7EFB-AC7A-A80A-C1E98804DFFA}"/>
              </a:ext>
            </a:extLst>
          </p:cNvPr>
          <p:cNvSpPr txBox="1"/>
          <p:nvPr/>
        </p:nvSpPr>
        <p:spPr>
          <a:xfrm>
            <a:off x="186015" y="9698235"/>
            <a:ext cx="1642428" cy="215444"/>
          </a:xfrm>
          <a:prstGeom prst="rect">
            <a:avLst/>
          </a:prstGeom>
          <a:noFill/>
        </p:spPr>
        <p:txBody>
          <a:bodyPr wrap="square" rtlCol="0">
            <a:spAutoFit/>
          </a:bodyPr>
          <a:lstStyle/>
          <a:p>
            <a:r>
              <a:rPr lang="en-US" sz="800" dirty="0"/>
              <a:t>LAW OFFICES OF DAVID D. TOWLER</a:t>
            </a:r>
          </a:p>
        </p:txBody>
      </p:sp>
      <p:pic>
        <p:nvPicPr>
          <p:cNvPr id="1027" name="Picture 3">
            <a:extLst>
              <a:ext uri="{FF2B5EF4-FFF2-40B4-BE49-F238E27FC236}">
                <a16:creationId xmlns:a16="http://schemas.microsoft.com/office/drawing/2014/main" id="{61E50ADD-69B1-0B0E-ECC0-1FD1D4DAB01E}"/>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5590199" y="7956962"/>
            <a:ext cx="811737" cy="81173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2" name="Picture 4">
            <a:extLst>
              <a:ext uri="{FF2B5EF4-FFF2-40B4-BE49-F238E27FC236}">
                <a16:creationId xmlns:a16="http://schemas.microsoft.com/office/drawing/2014/main" id="{E434220C-03BC-A09E-2CB2-80FBEAAFD2F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762324" y="7998212"/>
            <a:ext cx="1370013" cy="75406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cxnSp>
        <p:nvCxnSpPr>
          <p:cNvPr id="44" name="Straight Arrow Connector 43">
            <a:extLst>
              <a:ext uri="{FF2B5EF4-FFF2-40B4-BE49-F238E27FC236}">
                <a16:creationId xmlns:a16="http://schemas.microsoft.com/office/drawing/2014/main" id="{BB893D23-3C31-07F4-95E3-F9F2C0E70FD8}"/>
              </a:ext>
            </a:extLst>
          </p:cNvPr>
          <p:cNvCxnSpPr>
            <a:cxnSpLocks/>
          </p:cNvCxnSpPr>
          <p:nvPr/>
        </p:nvCxnSpPr>
        <p:spPr>
          <a:xfrm>
            <a:off x="5228399" y="8483810"/>
            <a:ext cx="20262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86A6F660-734C-2822-8167-70FC99CB6D99}"/>
              </a:ext>
            </a:extLst>
          </p:cNvPr>
          <p:cNvSpPr txBox="1"/>
          <p:nvPr/>
        </p:nvSpPr>
        <p:spPr>
          <a:xfrm>
            <a:off x="3698576" y="8681714"/>
            <a:ext cx="1500929" cy="246221"/>
          </a:xfrm>
          <a:prstGeom prst="rect">
            <a:avLst/>
          </a:prstGeom>
          <a:noFill/>
        </p:spPr>
        <p:txBody>
          <a:bodyPr wrap="square" rtlCol="0">
            <a:spAutoFit/>
          </a:bodyPr>
          <a:lstStyle/>
          <a:p>
            <a:r>
              <a:rPr lang="en-US" sz="1000" dirty="0"/>
              <a:t>Watch our 2minute video</a:t>
            </a:r>
          </a:p>
        </p:txBody>
      </p:sp>
      <p:sp>
        <p:nvSpPr>
          <p:cNvPr id="24" name="object 30">
            <a:extLst>
              <a:ext uri="{FF2B5EF4-FFF2-40B4-BE49-F238E27FC236}">
                <a16:creationId xmlns:a16="http://schemas.microsoft.com/office/drawing/2014/main" id="{58709EEA-8DF9-EC57-B55F-D5CE82CC55F3}"/>
              </a:ext>
            </a:extLst>
          </p:cNvPr>
          <p:cNvSpPr txBox="1"/>
          <p:nvPr/>
        </p:nvSpPr>
        <p:spPr>
          <a:xfrm>
            <a:off x="2008712" y="6947592"/>
            <a:ext cx="5457825" cy="859210"/>
          </a:xfrm>
          <a:prstGeom prst="rect">
            <a:avLst/>
          </a:prstGeom>
        </p:spPr>
        <p:txBody>
          <a:bodyPr vert="horz" wrap="square" lIns="0" tIns="12700" rIns="0" bIns="0" rtlCol="0">
            <a:spAutoFit/>
          </a:bodyPr>
          <a:lstStyle/>
          <a:p>
            <a:pPr marL="20955" marR="5080">
              <a:lnSpc>
                <a:spcPct val="100000"/>
              </a:lnSpc>
              <a:spcBef>
                <a:spcPts val="1360"/>
              </a:spcBef>
            </a:pPr>
            <a:r>
              <a:rPr lang="en-US" sz="1100" dirty="0">
                <a:latin typeface="Times New Roman"/>
                <a:cs typeface="Times New Roman"/>
              </a:rPr>
              <a:t>CASA volunteers bring children who are victims of abuse and neglect a strong voice and opportunity to thrive.  100% of the 5K proceeds ensure we strive to have a CASA for every child. Being a sponsor provides numerous benefits including reaching new target audiences, increasing stakeholder loyalty and making a social impact in the community where you do business.   Please consider joining our 5K and help us give children a fighting chance. </a:t>
            </a:r>
          </a:p>
        </p:txBody>
      </p:sp>
      <p:sp>
        <p:nvSpPr>
          <p:cNvPr id="32" name="TextBox 31">
            <a:extLst>
              <a:ext uri="{FF2B5EF4-FFF2-40B4-BE49-F238E27FC236}">
                <a16:creationId xmlns:a16="http://schemas.microsoft.com/office/drawing/2014/main" id="{05798F8F-1FE0-3CE1-BACF-709CC5029971}"/>
              </a:ext>
            </a:extLst>
          </p:cNvPr>
          <p:cNvSpPr txBox="1"/>
          <p:nvPr/>
        </p:nvSpPr>
        <p:spPr>
          <a:xfrm>
            <a:off x="1935356" y="5485164"/>
            <a:ext cx="5551140" cy="1508105"/>
          </a:xfrm>
          <a:prstGeom prst="rect">
            <a:avLst/>
          </a:prstGeom>
          <a:noFill/>
        </p:spPr>
        <p:txBody>
          <a:bodyPr wrap="square">
            <a:spAutoFit/>
          </a:bodyPr>
          <a:lstStyle/>
          <a:p>
            <a:pPr algn="ctr"/>
            <a:r>
              <a:rPr lang="en-US" sz="1200" dirty="0">
                <a:latin typeface="Amasis MT Pro Black" panose="02040A04050005020304" pitchFamily="18" charset="0"/>
              </a:rPr>
              <a:t>“The CASA Volunteers watched me grow. They stood by us through every hard moment. They connected with my children, offering them love, hope, and consistency when everything else felt so uncertain.”  -  Angela (Mom)</a:t>
            </a:r>
          </a:p>
          <a:p>
            <a:pPr algn="ctr"/>
            <a:r>
              <a:rPr lang="en-US" sz="1100" dirty="0"/>
              <a:t>Angela committed to her recovery and reclaimed her life, step by step.  Today, she is six years sober. Her children—now 6, 9, and 10—are back home with her, thriving in school, and surrounded by love.  Because of CASA, one family found their way back to each other and forward to a future filled with promise. </a:t>
            </a:r>
          </a:p>
        </p:txBody>
      </p:sp>
      <p:pic>
        <p:nvPicPr>
          <p:cNvPr id="36" name="Picture 35" descr="A person and two boys taking a selfie&#10;&#10;AI-generated content may be incorrect.">
            <a:extLst>
              <a:ext uri="{FF2B5EF4-FFF2-40B4-BE49-F238E27FC236}">
                <a16:creationId xmlns:a16="http://schemas.microsoft.com/office/drawing/2014/main" id="{B757EDB6-6ACB-D449-491F-3F2CCB2D1F5A}"/>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118894" y="3031903"/>
            <a:ext cx="2258316" cy="2300953"/>
          </a:xfrm>
          <a:prstGeom prst="rect">
            <a:avLst/>
          </a:prstGeom>
        </p:spPr>
      </p:pic>
      <p:pic>
        <p:nvPicPr>
          <p:cNvPr id="6" name="Picture 5" descr="A green text on a black background&#10;&#10;AI-generated content may be incorrect.">
            <a:extLst>
              <a:ext uri="{FF2B5EF4-FFF2-40B4-BE49-F238E27FC236}">
                <a16:creationId xmlns:a16="http://schemas.microsoft.com/office/drawing/2014/main" id="{120D5CAE-E268-5527-70F8-BD980E66D193}"/>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663605" y="165715"/>
            <a:ext cx="2048942" cy="561590"/>
          </a:xfrm>
          <a:prstGeom prst="rect">
            <a:avLst/>
          </a:prstGeom>
        </p:spPr>
      </p:pic>
      <p:sp>
        <p:nvSpPr>
          <p:cNvPr id="7" name="TextBox 6">
            <a:extLst>
              <a:ext uri="{FF2B5EF4-FFF2-40B4-BE49-F238E27FC236}">
                <a16:creationId xmlns:a16="http://schemas.microsoft.com/office/drawing/2014/main" id="{D5A77890-C07B-059C-140E-54B3D0C54A53}"/>
              </a:ext>
            </a:extLst>
          </p:cNvPr>
          <p:cNvSpPr txBox="1"/>
          <p:nvPr/>
        </p:nvSpPr>
        <p:spPr>
          <a:xfrm>
            <a:off x="3296858" y="696245"/>
            <a:ext cx="1426464" cy="276999"/>
          </a:xfrm>
          <a:prstGeom prst="rect">
            <a:avLst/>
          </a:prstGeom>
          <a:noFill/>
        </p:spPr>
        <p:txBody>
          <a:bodyPr wrap="square" rtlCol="0">
            <a:spAutoFit/>
          </a:bodyPr>
          <a:lstStyle/>
          <a:p>
            <a:r>
              <a:rPr lang="en-US" sz="1200" dirty="0"/>
              <a:t>Presents the:</a:t>
            </a:r>
          </a:p>
        </p:txBody>
      </p:sp>
      <p:sp>
        <p:nvSpPr>
          <p:cNvPr id="9" name="TextBox 8">
            <a:extLst>
              <a:ext uri="{FF2B5EF4-FFF2-40B4-BE49-F238E27FC236}">
                <a16:creationId xmlns:a16="http://schemas.microsoft.com/office/drawing/2014/main" id="{EB9521A0-C8E6-42B7-5D2B-7352EAD21679}"/>
              </a:ext>
            </a:extLst>
          </p:cNvPr>
          <p:cNvSpPr txBox="1"/>
          <p:nvPr/>
        </p:nvSpPr>
        <p:spPr>
          <a:xfrm>
            <a:off x="1955075" y="5332856"/>
            <a:ext cx="2757472" cy="246221"/>
          </a:xfrm>
          <a:prstGeom prst="rect">
            <a:avLst/>
          </a:prstGeom>
          <a:noFill/>
        </p:spPr>
        <p:txBody>
          <a:bodyPr wrap="square" rtlCol="0">
            <a:spAutoFit/>
          </a:bodyPr>
          <a:lstStyle/>
          <a:p>
            <a:r>
              <a:rPr lang="en-US" sz="1000" dirty="0"/>
              <a:t>Pictured left to right Jordan, Samuel and Angela</a:t>
            </a:r>
          </a:p>
        </p:txBody>
      </p:sp>
      <p:pic>
        <p:nvPicPr>
          <p:cNvPr id="20" name="Picture 19" descr="A red and blue logo&#10;&#10;AI-generated content may be incorrect.">
            <a:extLst>
              <a:ext uri="{FF2B5EF4-FFF2-40B4-BE49-F238E27FC236}">
                <a16:creationId xmlns:a16="http://schemas.microsoft.com/office/drawing/2014/main" id="{764D3EBB-B9D5-5DF3-9E63-2A56E93D0137}"/>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03050" y="4479856"/>
            <a:ext cx="438901" cy="304323"/>
          </a:xfrm>
          <a:prstGeom prst="rect">
            <a:avLst/>
          </a:prstGeom>
        </p:spPr>
      </p:pic>
      <p:pic>
        <p:nvPicPr>
          <p:cNvPr id="29" name="Picture 28" descr="A black text on a white background&#10;&#10;AI-generated content may be incorrect.">
            <a:extLst>
              <a:ext uri="{FF2B5EF4-FFF2-40B4-BE49-F238E27FC236}">
                <a16:creationId xmlns:a16="http://schemas.microsoft.com/office/drawing/2014/main" id="{7FDEF357-E025-373B-5616-F56A1DB0553C}"/>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031206" y="3961809"/>
            <a:ext cx="517723" cy="269475"/>
          </a:xfrm>
          <a:prstGeom prst="rect">
            <a:avLst/>
          </a:prstGeom>
        </p:spPr>
      </p:pic>
      <p:pic>
        <p:nvPicPr>
          <p:cNvPr id="37" name="Picture 36" descr="A black text with red and black letters&#10;&#10;AI-generated content may be incorrect.">
            <a:extLst>
              <a:ext uri="{FF2B5EF4-FFF2-40B4-BE49-F238E27FC236}">
                <a16:creationId xmlns:a16="http://schemas.microsoft.com/office/drawing/2014/main" id="{223F639C-12A7-B8DC-B2F0-2783FC99DFCF}"/>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910263" y="4749273"/>
            <a:ext cx="945394" cy="256344"/>
          </a:xfrm>
          <a:prstGeom prst="rect">
            <a:avLst/>
          </a:prstGeom>
        </p:spPr>
      </p:pic>
      <p:pic>
        <p:nvPicPr>
          <p:cNvPr id="47" name="Picture 46" descr="A logo with a square and a square with a letter h&#10;&#10;AI-generated content may be incorrect.">
            <a:extLst>
              <a:ext uri="{FF2B5EF4-FFF2-40B4-BE49-F238E27FC236}">
                <a16:creationId xmlns:a16="http://schemas.microsoft.com/office/drawing/2014/main" id="{3B45D8B2-49DE-C711-7202-74F8A004DE3E}"/>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1342362" y="4288624"/>
            <a:ext cx="455079" cy="335797"/>
          </a:xfrm>
          <a:prstGeom prst="rect">
            <a:avLst/>
          </a:prstGeom>
        </p:spPr>
      </p:pic>
      <p:pic>
        <p:nvPicPr>
          <p:cNvPr id="50" name="Picture 49" descr="A black and red logo&#10;&#10;AI-generated content may be incorrect.">
            <a:extLst>
              <a:ext uri="{FF2B5EF4-FFF2-40B4-BE49-F238E27FC236}">
                <a16:creationId xmlns:a16="http://schemas.microsoft.com/office/drawing/2014/main" id="{4381832A-7047-E71E-98A5-09A97E6F4CC4}"/>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626473" y="4459196"/>
            <a:ext cx="633980" cy="291749"/>
          </a:xfrm>
          <a:prstGeom prst="rect">
            <a:avLst/>
          </a:prstGeom>
        </p:spPr>
      </p:pic>
      <p:pic>
        <p:nvPicPr>
          <p:cNvPr id="60" name="Picture 59" descr="A logo for a sports team&#10;&#10;AI-generated content may be incorrect.">
            <a:extLst>
              <a:ext uri="{FF2B5EF4-FFF2-40B4-BE49-F238E27FC236}">
                <a16:creationId xmlns:a16="http://schemas.microsoft.com/office/drawing/2014/main" id="{7A458810-2AE1-65BF-89E6-AD905E007194}"/>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439820" y="4788324"/>
            <a:ext cx="464798" cy="325864"/>
          </a:xfrm>
          <a:prstGeom prst="rect">
            <a:avLst/>
          </a:prstGeom>
        </p:spPr>
      </p:pic>
      <p:pic>
        <p:nvPicPr>
          <p:cNvPr id="64" name="Picture 63" descr="A blue and orange logo&#10;&#10;AI-generated content may be incorrect.">
            <a:extLst>
              <a:ext uri="{FF2B5EF4-FFF2-40B4-BE49-F238E27FC236}">
                <a16:creationId xmlns:a16="http://schemas.microsoft.com/office/drawing/2014/main" id="{A6977C7E-975B-4DCB-5805-ABCE7558FD49}"/>
              </a:ext>
            </a:extLst>
          </p:cNvPr>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1046170" y="6966173"/>
            <a:ext cx="718134" cy="386240"/>
          </a:xfrm>
          <a:prstGeom prst="rect">
            <a:avLst/>
          </a:prstGeom>
        </p:spPr>
      </p:pic>
      <p:pic>
        <p:nvPicPr>
          <p:cNvPr id="67" name="Picture 66" descr="A logo for a construction company&#10;&#10;AI-generated content may be incorrect.">
            <a:extLst>
              <a:ext uri="{FF2B5EF4-FFF2-40B4-BE49-F238E27FC236}">
                <a16:creationId xmlns:a16="http://schemas.microsoft.com/office/drawing/2014/main" id="{110731F2-8394-9A63-4A72-BBE23DB4FAEF}"/>
              </a:ext>
            </a:extLst>
          </p:cNvPr>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1060082" y="9203261"/>
            <a:ext cx="751201" cy="352397"/>
          </a:xfrm>
          <a:prstGeom prst="rect">
            <a:avLst/>
          </a:prstGeom>
        </p:spPr>
      </p:pic>
      <p:pic>
        <p:nvPicPr>
          <p:cNvPr id="70" name="Picture 69" descr="A logo with black text&#10;&#10;AI-generated content may be incorrect.">
            <a:extLst>
              <a:ext uri="{FF2B5EF4-FFF2-40B4-BE49-F238E27FC236}">
                <a16:creationId xmlns:a16="http://schemas.microsoft.com/office/drawing/2014/main" id="{FD59C42F-810F-AB27-0164-151224B1C27D}"/>
              </a:ext>
            </a:extLst>
          </p:cNvPr>
          <p:cNvPicPr>
            <a:picLocks noChangeAspect="1"/>
          </p:cNvPicPr>
          <p:nvPr/>
        </p:nvPicPr>
        <p:blipFill>
          <a:blip r:embed="rId26" cstate="print">
            <a:extLst>
              <a:ext uri="{28A0092B-C50C-407E-A947-70E740481C1C}">
                <a14:useLocalDpi xmlns:a14="http://schemas.microsoft.com/office/drawing/2010/main" val="0"/>
              </a:ext>
            </a:extLst>
          </a:blip>
          <a:stretch>
            <a:fillRect/>
          </a:stretch>
        </p:blipFill>
        <p:spPr>
          <a:xfrm>
            <a:off x="1272812" y="7404837"/>
            <a:ext cx="546839" cy="341774"/>
          </a:xfrm>
          <a:prstGeom prst="rect">
            <a:avLst/>
          </a:prstGeom>
        </p:spPr>
      </p:pic>
      <p:pic>
        <p:nvPicPr>
          <p:cNvPr id="74" name="Picture 73" descr="A sailboat with lights and stars&#10;&#10;AI-generated content may be incorrect.">
            <a:extLst>
              <a:ext uri="{FF2B5EF4-FFF2-40B4-BE49-F238E27FC236}">
                <a16:creationId xmlns:a16="http://schemas.microsoft.com/office/drawing/2014/main" id="{9858A671-6B43-04E9-0FD6-E4A6F5064094}"/>
              </a:ext>
            </a:extLst>
          </p:cNvPr>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a:off x="194894" y="7290466"/>
            <a:ext cx="412271" cy="519396"/>
          </a:xfrm>
          <a:prstGeom prst="rect">
            <a:avLst/>
          </a:prstGeom>
        </p:spPr>
      </p:pic>
      <p:pic>
        <p:nvPicPr>
          <p:cNvPr id="76" name="Picture 75" descr="A black and white logo with a flag&#10;&#10;AI-generated content may be incorrect.">
            <a:extLst>
              <a:ext uri="{FF2B5EF4-FFF2-40B4-BE49-F238E27FC236}">
                <a16:creationId xmlns:a16="http://schemas.microsoft.com/office/drawing/2014/main" id="{57856BA7-671F-7F5E-09E2-008164644031}"/>
              </a:ext>
            </a:extLst>
          </p:cNvPr>
          <p:cNvPicPr>
            <a:picLocks noChangeAspect="1"/>
          </p:cNvPicPr>
          <p:nvPr/>
        </p:nvPicPr>
        <p:blipFill>
          <a:blip r:embed="rId28" cstate="print">
            <a:extLst>
              <a:ext uri="{28A0092B-C50C-407E-A947-70E740481C1C}">
                <a14:useLocalDpi xmlns:a14="http://schemas.microsoft.com/office/drawing/2010/main" val="0"/>
              </a:ext>
            </a:extLst>
          </a:blip>
          <a:stretch>
            <a:fillRect/>
          </a:stretch>
        </p:blipFill>
        <p:spPr>
          <a:xfrm>
            <a:off x="735468" y="8649681"/>
            <a:ext cx="594164" cy="238035"/>
          </a:xfrm>
          <a:prstGeom prst="rect">
            <a:avLst/>
          </a:prstGeom>
        </p:spPr>
      </p:pic>
      <p:pic>
        <p:nvPicPr>
          <p:cNvPr id="78" name="Picture 77" descr="A logo with a ship in the background&#10;&#10;AI-generated content may be incorrect.">
            <a:extLst>
              <a:ext uri="{FF2B5EF4-FFF2-40B4-BE49-F238E27FC236}">
                <a16:creationId xmlns:a16="http://schemas.microsoft.com/office/drawing/2014/main" id="{93DDC93F-1DA6-1013-F692-5AB5AEB52C33}"/>
              </a:ext>
            </a:extLst>
          </p:cNvPr>
          <p:cNvPicPr>
            <a:picLocks noChangeAspect="1"/>
          </p:cNvPicPr>
          <p:nvPr/>
        </p:nvPicPr>
        <p:blipFill>
          <a:blip r:embed="rId29" cstate="print">
            <a:extLst>
              <a:ext uri="{28A0092B-C50C-407E-A947-70E740481C1C}">
                <a14:useLocalDpi xmlns:a14="http://schemas.microsoft.com/office/drawing/2010/main" val="0"/>
              </a:ext>
            </a:extLst>
          </a:blip>
          <a:stretch>
            <a:fillRect/>
          </a:stretch>
        </p:blipFill>
        <p:spPr>
          <a:xfrm>
            <a:off x="1069474" y="7904577"/>
            <a:ext cx="689825" cy="336441"/>
          </a:xfrm>
          <a:prstGeom prst="rect">
            <a:avLst/>
          </a:prstGeom>
        </p:spPr>
      </p:pic>
      <p:pic>
        <p:nvPicPr>
          <p:cNvPr id="81" name="Picture 80" descr="A red and black logo&#10;&#10;AI-generated content may be incorrect.">
            <a:extLst>
              <a:ext uri="{FF2B5EF4-FFF2-40B4-BE49-F238E27FC236}">
                <a16:creationId xmlns:a16="http://schemas.microsoft.com/office/drawing/2014/main" id="{356A33EF-D302-42AF-E02B-50E7250EB2C3}"/>
              </a:ext>
            </a:extLst>
          </p:cNvPr>
          <p:cNvPicPr>
            <a:picLocks noChangeAspect="1"/>
          </p:cNvPicPr>
          <p:nvPr/>
        </p:nvPicPr>
        <p:blipFill>
          <a:blip r:embed="rId30" cstate="print">
            <a:extLst>
              <a:ext uri="{28A0092B-C50C-407E-A947-70E740481C1C}">
                <a14:useLocalDpi xmlns:a14="http://schemas.microsoft.com/office/drawing/2010/main" val="0"/>
              </a:ext>
            </a:extLst>
          </a:blip>
          <a:stretch>
            <a:fillRect/>
          </a:stretch>
        </p:blipFill>
        <p:spPr>
          <a:xfrm>
            <a:off x="206630" y="8399291"/>
            <a:ext cx="575639" cy="384403"/>
          </a:xfrm>
          <a:prstGeom prst="rect">
            <a:avLst/>
          </a:prstGeom>
        </p:spPr>
      </p:pic>
      <p:pic>
        <p:nvPicPr>
          <p:cNvPr id="84" name="Picture 83" descr="A close-up of a logo&#10;&#10;AI-generated content may be incorrect.">
            <a:extLst>
              <a:ext uri="{FF2B5EF4-FFF2-40B4-BE49-F238E27FC236}">
                <a16:creationId xmlns:a16="http://schemas.microsoft.com/office/drawing/2014/main" id="{1CC4FF32-98A4-CBE4-4A2D-D9AA43927535}"/>
              </a:ext>
            </a:extLst>
          </p:cNvPr>
          <p:cNvPicPr>
            <a:picLocks noChangeAspect="1"/>
          </p:cNvPicPr>
          <p:nvPr/>
        </p:nvPicPr>
        <p:blipFill>
          <a:blip r:embed="rId31" cstate="print">
            <a:extLst>
              <a:ext uri="{28A0092B-C50C-407E-A947-70E740481C1C}">
                <a14:useLocalDpi xmlns:a14="http://schemas.microsoft.com/office/drawing/2010/main" val="0"/>
              </a:ext>
            </a:extLst>
          </a:blip>
          <a:stretch>
            <a:fillRect/>
          </a:stretch>
        </p:blipFill>
        <p:spPr>
          <a:xfrm>
            <a:off x="1410944" y="8707412"/>
            <a:ext cx="407836" cy="398277"/>
          </a:xfrm>
          <a:prstGeom prst="rect">
            <a:avLst/>
          </a:prstGeom>
        </p:spPr>
      </p:pic>
      <p:pic>
        <p:nvPicPr>
          <p:cNvPr id="87" name="Picture 86" descr="A red and blue text&#10;&#10;AI-generated content may be incorrect.">
            <a:extLst>
              <a:ext uri="{FF2B5EF4-FFF2-40B4-BE49-F238E27FC236}">
                <a16:creationId xmlns:a16="http://schemas.microsoft.com/office/drawing/2014/main" id="{61BBC7AC-1869-840F-87D6-EAACFC4EFB13}"/>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17075" y="7972045"/>
            <a:ext cx="597430" cy="298287"/>
          </a:xfrm>
          <a:prstGeom prst="rect">
            <a:avLst/>
          </a:prstGeom>
        </p:spPr>
      </p:pic>
      <p:pic>
        <p:nvPicPr>
          <p:cNvPr id="89" name="Picture 88" descr="A logo of a state&#10;&#10;AI-generated content may be incorrect.">
            <a:extLst>
              <a:ext uri="{FF2B5EF4-FFF2-40B4-BE49-F238E27FC236}">
                <a16:creationId xmlns:a16="http://schemas.microsoft.com/office/drawing/2014/main" id="{8AD195D4-9078-4ED4-5E39-E03882CD72E7}"/>
              </a:ext>
            </a:extLst>
          </p:cNvPr>
          <p:cNvPicPr>
            <a:picLocks noChangeAspect="1"/>
          </p:cNvPicPr>
          <p:nvPr/>
        </p:nvPicPr>
        <p:blipFill>
          <a:blip r:embed="rId33" cstate="print">
            <a:extLst>
              <a:ext uri="{28A0092B-C50C-407E-A947-70E740481C1C}">
                <a14:useLocalDpi xmlns:a14="http://schemas.microsoft.com/office/drawing/2010/main" val="0"/>
              </a:ext>
            </a:extLst>
          </a:blip>
          <a:stretch>
            <a:fillRect/>
          </a:stretch>
        </p:blipFill>
        <p:spPr>
          <a:xfrm>
            <a:off x="762262" y="5839779"/>
            <a:ext cx="390889" cy="388798"/>
          </a:xfrm>
          <a:prstGeom prst="rect">
            <a:avLst/>
          </a:prstGeom>
        </p:spPr>
      </p:pic>
      <p:pic>
        <p:nvPicPr>
          <p:cNvPr id="93" name="Picture 92" descr="A logo for a hair stylist&#10;&#10;AI-generated content may be incorrect.">
            <a:extLst>
              <a:ext uri="{FF2B5EF4-FFF2-40B4-BE49-F238E27FC236}">
                <a16:creationId xmlns:a16="http://schemas.microsoft.com/office/drawing/2014/main" id="{2B540AE9-484D-35CF-CE06-91678B962B84}"/>
              </a:ext>
            </a:extLst>
          </p:cNvPr>
          <p:cNvPicPr>
            <a:picLocks noChangeAspect="1"/>
          </p:cNvPicPr>
          <p:nvPr/>
        </p:nvPicPr>
        <p:blipFill>
          <a:blip r:embed="rId34" cstate="print">
            <a:extLst>
              <a:ext uri="{28A0092B-C50C-407E-A947-70E740481C1C}">
                <a14:useLocalDpi xmlns:a14="http://schemas.microsoft.com/office/drawing/2010/main" val="0"/>
              </a:ext>
            </a:extLst>
          </a:blip>
          <a:stretch>
            <a:fillRect/>
          </a:stretch>
        </p:blipFill>
        <p:spPr>
          <a:xfrm>
            <a:off x="1339771" y="5905887"/>
            <a:ext cx="353124" cy="340371"/>
          </a:xfrm>
          <a:prstGeom prst="rect">
            <a:avLst/>
          </a:prstGeom>
        </p:spPr>
      </p:pic>
      <p:pic>
        <p:nvPicPr>
          <p:cNvPr id="96" name="Picture 95" descr="A logo with a sailboat&#10;&#10;AI-generated content may be incorrect.">
            <a:extLst>
              <a:ext uri="{FF2B5EF4-FFF2-40B4-BE49-F238E27FC236}">
                <a16:creationId xmlns:a16="http://schemas.microsoft.com/office/drawing/2014/main" id="{1F31307B-FEF8-D8D2-5106-01B923870D40}"/>
              </a:ext>
            </a:extLst>
          </p:cNvPr>
          <p:cNvPicPr>
            <a:picLocks noChangeAspect="1"/>
          </p:cNvPicPr>
          <p:nvPr/>
        </p:nvPicPr>
        <p:blipFill>
          <a:blip r:embed="rId35" cstate="print">
            <a:extLst>
              <a:ext uri="{28A0092B-C50C-407E-A947-70E740481C1C}">
                <a14:useLocalDpi xmlns:a14="http://schemas.microsoft.com/office/drawing/2010/main" val="0"/>
              </a:ext>
            </a:extLst>
          </a:blip>
          <a:stretch>
            <a:fillRect/>
          </a:stretch>
        </p:blipFill>
        <p:spPr>
          <a:xfrm>
            <a:off x="155752" y="6316428"/>
            <a:ext cx="480940" cy="318763"/>
          </a:xfrm>
          <a:prstGeom prst="rect">
            <a:avLst/>
          </a:prstGeom>
        </p:spPr>
      </p:pic>
      <p:pic>
        <p:nvPicPr>
          <p:cNvPr id="98" name="Picture 97" descr="A black and white symbol&#10;&#10;AI-generated content may be incorrect.">
            <a:extLst>
              <a:ext uri="{FF2B5EF4-FFF2-40B4-BE49-F238E27FC236}">
                <a16:creationId xmlns:a16="http://schemas.microsoft.com/office/drawing/2014/main" id="{38B99AD0-98F8-C90D-2E1F-5804C94EA972}"/>
              </a:ext>
            </a:extLst>
          </p:cNvPr>
          <p:cNvPicPr>
            <a:picLocks noChangeAspect="1"/>
          </p:cNvPicPr>
          <p:nvPr/>
        </p:nvPicPr>
        <p:blipFill>
          <a:blip r:embed="rId36" cstate="print">
            <a:extLst>
              <a:ext uri="{28A0092B-C50C-407E-A947-70E740481C1C}">
                <a14:useLocalDpi xmlns:a14="http://schemas.microsoft.com/office/drawing/2010/main" val="0"/>
              </a:ext>
            </a:extLst>
          </a:blip>
          <a:stretch>
            <a:fillRect/>
          </a:stretch>
        </p:blipFill>
        <p:spPr>
          <a:xfrm>
            <a:off x="917735" y="6534857"/>
            <a:ext cx="254857" cy="454311"/>
          </a:xfrm>
          <a:prstGeom prst="rect">
            <a:avLst/>
          </a:prstGeom>
        </p:spPr>
      </p:pic>
      <p:pic>
        <p:nvPicPr>
          <p:cNvPr id="100" name="Picture 99" descr="A logo with a plane flying in the air&#10;&#10;AI-generated content may be incorrect.">
            <a:extLst>
              <a:ext uri="{FF2B5EF4-FFF2-40B4-BE49-F238E27FC236}">
                <a16:creationId xmlns:a16="http://schemas.microsoft.com/office/drawing/2014/main" id="{4C1003DD-129A-60BE-4039-9093EFE5D9B9}"/>
              </a:ext>
            </a:extLst>
          </p:cNvPr>
          <p:cNvPicPr>
            <a:picLocks noChangeAspect="1"/>
          </p:cNvPicPr>
          <p:nvPr/>
        </p:nvPicPr>
        <p:blipFill>
          <a:blip r:embed="rId37" cstate="print">
            <a:extLst>
              <a:ext uri="{28A0092B-C50C-407E-A947-70E740481C1C}">
                <a14:useLocalDpi xmlns:a14="http://schemas.microsoft.com/office/drawing/2010/main" val="0"/>
              </a:ext>
            </a:extLst>
          </a:blip>
          <a:stretch>
            <a:fillRect/>
          </a:stretch>
        </p:blipFill>
        <p:spPr>
          <a:xfrm>
            <a:off x="172018" y="6810519"/>
            <a:ext cx="616223" cy="21798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5800" y="778171"/>
            <a:ext cx="3613635" cy="1595309"/>
          </a:xfrm>
          <a:prstGeom prst="rect">
            <a:avLst/>
          </a:prstGeom>
        </p:spPr>
        <p:txBody>
          <a:bodyPr vert="horz" wrap="square" lIns="0" tIns="12700" rIns="0" bIns="0" rtlCol="0" anchor="t">
            <a:spAutoFit/>
          </a:bodyPr>
          <a:lstStyle/>
          <a:p>
            <a:pPr algn="ctr">
              <a:spcBef>
                <a:spcPts val="100"/>
              </a:spcBef>
            </a:pPr>
            <a:r>
              <a:rPr lang="en-US" sz="2400" b="1" dirty="0">
                <a:latin typeface="Times New Roman"/>
                <a:cs typeface="Times New Roman"/>
              </a:rPr>
              <a:t>C</a:t>
            </a:r>
            <a:r>
              <a:rPr sz="2400" b="1" dirty="0">
                <a:latin typeface="Times New Roman"/>
                <a:cs typeface="Times New Roman"/>
              </a:rPr>
              <a:t>ASA</a:t>
            </a:r>
            <a:r>
              <a:rPr lang="en-US" sz="2400" b="1" dirty="0">
                <a:latin typeface="Times New Roman"/>
                <a:cs typeface="Times New Roman"/>
              </a:rPr>
              <a:t> </a:t>
            </a:r>
            <a:r>
              <a:rPr sz="2400" b="1" spc="-5" dirty="0">
                <a:latin typeface="Times New Roman"/>
                <a:cs typeface="Times New Roman"/>
              </a:rPr>
              <a:t>Superher</a:t>
            </a:r>
            <a:r>
              <a:rPr sz="2400" b="1" dirty="0">
                <a:latin typeface="Times New Roman"/>
                <a:cs typeface="Times New Roman"/>
              </a:rPr>
              <a:t>o</a:t>
            </a:r>
            <a:r>
              <a:rPr lang="en-US" sz="2400" b="1" spc="-5" dirty="0">
                <a:latin typeface="Times New Roman"/>
                <a:cs typeface="Times New Roman"/>
              </a:rPr>
              <a:t> </a:t>
            </a:r>
            <a:endParaRPr lang="en-US" dirty="0">
              <a:cs typeface="Calibri"/>
            </a:endParaRPr>
          </a:p>
          <a:p>
            <a:pPr algn="ctr">
              <a:spcBef>
                <a:spcPts val="100"/>
              </a:spcBef>
            </a:pPr>
            <a:r>
              <a:rPr lang="en-US" sz="2400" b="1" spc="-5" dirty="0">
                <a:latin typeface="Times New Roman"/>
                <a:cs typeface="Times New Roman"/>
              </a:rPr>
              <a:t>5K </a:t>
            </a:r>
            <a:r>
              <a:rPr lang="en-US" sz="2400" b="1" dirty="0">
                <a:latin typeface="Times New Roman"/>
                <a:cs typeface="Times New Roman"/>
              </a:rPr>
              <a:t>Run</a:t>
            </a:r>
            <a:r>
              <a:rPr sz="2400" b="1" dirty="0">
                <a:latin typeface="Times New Roman"/>
                <a:cs typeface="Times New Roman"/>
              </a:rPr>
              <a:t>/</a:t>
            </a:r>
            <a:r>
              <a:rPr sz="2400" b="1" spc="-150" dirty="0">
                <a:latin typeface="Times New Roman"/>
                <a:cs typeface="Times New Roman"/>
              </a:rPr>
              <a:t>W</a:t>
            </a:r>
            <a:r>
              <a:rPr sz="2400" b="1" dirty="0">
                <a:latin typeface="Times New Roman"/>
                <a:cs typeface="Times New Roman"/>
              </a:rPr>
              <a:t>alk</a:t>
            </a:r>
            <a:endParaRPr dirty="0">
              <a:cs typeface="Calibri"/>
            </a:endParaRPr>
          </a:p>
          <a:p>
            <a:pPr marL="601345" marR="577850" indent="-16510" algn="ctr">
              <a:spcBef>
                <a:spcPts val="30"/>
              </a:spcBef>
            </a:pPr>
            <a:r>
              <a:rPr b="1" dirty="0">
                <a:latin typeface="Times New Roman"/>
                <a:cs typeface="Times New Roman"/>
              </a:rPr>
              <a:t>When:</a:t>
            </a:r>
            <a:r>
              <a:rPr lang="en-US" b="1" spc="5" dirty="0">
                <a:latin typeface="Times New Roman"/>
                <a:cs typeface="Times New Roman"/>
              </a:rPr>
              <a:t> </a:t>
            </a:r>
            <a:r>
              <a:rPr lang="en-US" spc="5" dirty="0">
                <a:latin typeface="Times New Roman"/>
                <a:cs typeface="Times New Roman"/>
              </a:rPr>
              <a:t>April 18, 2026</a:t>
            </a:r>
            <a:r>
              <a:rPr lang="en-US" spc="-5" dirty="0">
                <a:latin typeface="Times New Roman"/>
                <a:cs typeface="Times New Roman"/>
              </a:rPr>
              <a:t>  </a:t>
            </a:r>
            <a:br>
              <a:rPr lang="en-US" spc="-5" dirty="0">
                <a:latin typeface="Times New Roman"/>
                <a:cs typeface="Times New Roman"/>
              </a:rPr>
            </a:br>
            <a:r>
              <a:rPr b="1" dirty="0">
                <a:latin typeface="Times New Roman"/>
                <a:cs typeface="Times New Roman"/>
              </a:rPr>
              <a:t>Time:</a:t>
            </a:r>
            <a:r>
              <a:rPr lang="en-US" b="1" dirty="0">
                <a:latin typeface="Times New Roman"/>
                <a:cs typeface="Times New Roman"/>
              </a:rPr>
              <a:t>  </a:t>
            </a:r>
            <a:r>
              <a:rPr b="1" dirty="0">
                <a:latin typeface="Times New Roman"/>
                <a:cs typeface="Times New Roman"/>
              </a:rPr>
              <a:t> </a:t>
            </a:r>
            <a:r>
              <a:rPr dirty="0">
                <a:latin typeface="Times New Roman"/>
                <a:cs typeface="Times New Roman"/>
              </a:rPr>
              <a:t>8:00am</a:t>
            </a:r>
            <a:r>
              <a:rPr lang="en-US" dirty="0">
                <a:latin typeface="Times New Roman"/>
                <a:cs typeface="Times New Roman"/>
              </a:rPr>
              <a:t> </a:t>
            </a:r>
            <a:r>
              <a:rPr spc="5" dirty="0">
                <a:latin typeface="Times New Roman"/>
                <a:cs typeface="Times New Roman"/>
              </a:rPr>
              <a:t> </a:t>
            </a:r>
            <a:br>
              <a:rPr lang="en-US" spc="5" dirty="0">
                <a:latin typeface="Times New Roman"/>
                <a:cs typeface="Times New Roman"/>
              </a:rPr>
            </a:br>
            <a:r>
              <a:rPr b="1" dirty="0">
                <a:latin typeface="Times New Roman"/>
                <a:cs typeface="Times New Roman"/>
              </a:rPr>
              <a:t>Place:</a:t>
            </a:r>
            <a:r>
              <a:rPr b="1" spc="355" dirty="0">
                <a:latin typeface="Times New Roman"/>
                <a:cs typeface="Times New Roman"/>
              </a:rPr>
              <a:t> </a:t>
            </a:r>
            <a:r>
              <a:rPr spc="-5" dirty="0">
                <a:latin typeface="Times New Roman"/>
                <a:cs typeface="Times New Roman"/>
              </a:rPr>
              <a:t>Heritage</a:t>
            </a:r>
            <a:r>
              <a:rPr spc="-20" dirty="0">
                <a:latin typeface="Times New Roman"/>
                <a:cs typeface="Times New Roman"/>
              </a:rPr>
              <a:t> </a:t>
            </a:r>
            <a:r>
              <a:rPr spc="-5" dirty="0">
                <a:latin typeface="Times New Roman"/>
                <a:cs typeface="Times New Roman"/>
              </a:rPr>
              <a:t>Park</a:t>
            </a:r>
            <a:endParaRPr dirty="0">
              <a:latin typeface="Times New Roman"/>
              <a:cs typeface="Times New Roman"/>
            </a:endParaRPr>
          </a:p>
        </p:txBody>
      </p:sp>
      <p:sp>
        <p:nvSpPr>
          <p:cNvPr id="7" name="object 7"/>
          <p:cNvSpPr txBox="1"/>
          <p:nvPr/>
        </p:nvSpPr>
        <p:spPr>
          <a:xfrm>
            <a:off x="4167798" y="4552504"/>
            <a:ext cx="3451141" cy="684803"/>
          </a:xfrm>
          <a:prstGeom prst="rect">
            <a:avLst/>
          </a:prstGeom>
        </p:spPr>
        <p:txBody>
          <a:bodyPr vert="horz" wrap="square" lIns="0" tIns="0" rIns="0" bIns="0" rtlCol="0" anchor="t">
            <a:spAutoFit/>
          </a:bodyPr>
          <a:lstStyle/>
          <a:p>
            <a:pPr marL="162560" indent="-150495">
              <a:lnSpc>
                <a:spcPts val="1440"/>
              </a:lnSpc>
              <a:buSzPct val="109090"/>
              <a:buFont typeface="Wingdings"/>
              <a:buChar char=""/>
              <a:tabLst>
                <a:tab pos="163195" algn="l"/>
              </a:tabLst>
            </a:pPr>
            <a:r>
              <a:rPr sz="1400" b="1" spc="-5" dirty="0">
                <a:solidFill>
                  <a:srgbClr val="14181D"/>
                </a:solidFill>
                <a:latin typeface="Arial"/>
                <a:cs typeface="Arial"/>
              </a:rPr>
              <a:t>$1,000 Bronze</a:t>
            </a:r>
            <a:r>
              <a:rPr sz="1400" b="1" spc="10" dirty="0">
                <a:solidFill>
                  <a:srgbClr val="14181D"/>
                </a:solidFill>
                <a:latin typeface="Arial"/>
                <a:cs typeface="Arial"/>
              </a:rPr>
              <a:t> </a:t>
            </a:r>
            <a:r>
              <a:rPr sz="1400" b="1" spc="-5" dirty="0">
                <a:solidFill>
                  <a:srgbClr val="14181D"/>
                </a:solidFill>
                <a:latin typeface="Arial"/>
                <a:cs typeface="Arial"/>
              </a:rPr>
              <a:t>Sponsor</a:t>
            </a:r>
            <a:endParaRPr sz="1400" dirty="0">
              <a:latin typeface="Arial"/>
              <a:cs typeface="Arial"/>
            </a:endParaRPr>
          </a:p>
          <a:p>
            <a:pPr marL="12065">
              <a:lnSpc>
                <a:spcPts val="1300"/>
              </a:lnSpc>
              <a:buSzPct val="90909"/>
              <a:tabLst>
                <a:tab pos="123189" algn="l"/>
              </a:tabLst>
            </a:pPr>
            <a:r>
              <a:rPr lang="en-US" sz="1100" spc="-5" dirty="0">
                <a:solidFill>
                  <a:srgbClr val="14181D"/>
                </a:solidFill>
                <a:latin typeface="Arial"/>
                <a:cs typeface="Arial"/>
              </a:rPr>
              <a:t>Small </a:t>
            </a:r>
            <a:r>
              <a:rPr sz="1100" spc="-5" dirty="0">
                <a:solidFill>
                  <a:srgbClr val="14181D"/>
                </a:solidFill>
                <a:latin typeface="Arial"/>
                <a:cs typeface="Arial"/>
              </a:rPr>
              <a:t>Logo on</a:t>
            </a:r>
            <a:r>
              <a:rPr sz="1100" dirty="0">
                <a:solidFill>
                  <a:srgbClr val="14181D"/>
                </a:solidFill>
                <a:latin typeface="Arial"/>
                <a:cs typeface="Arial"/>
              </a:rPr>
              <a:t> </a:t>
            </a:r>
            <a:r>
              <a:rPr lang="en-US" sz="1100" spc="-5" dirty="0">
                <a:solidFill>
                  <a:srgbClr val="14181D"/>
                </a:solidFill>
                <a:latin typeface="Arial"/>
                <a:cs typeface="Arial"/>
              </a:rPr>
              <a:t>T-</a:t>
            </a:r>
            <a:r>
              <a:rPr sz="1100" spc="-5" dirty="0">
                <a:solidFill>
                  <a:srgbClr val="14181D"/>
                </a:solidFill>
                <a:latin typeface="Arial"/>
                <a:cs typeface="Arial"/>
              </a:rPr>
              <a:t>shirt</a:t>
            </a:r>
            <a:endParaRPr sz="1100" dirty="0">
              <a:latin typeface="Arial"/>
              <a:cs typeface="Arial"/>
            </a:endParaRPr>
          </a:p>
          <a:p>
            <a:pPr marL="12065">
              <a:lnSpc>
                <a:spcPct val="100000"/>
              </a:lnSpc>
              <a:buSzPct val="90909"/>
              <a:tabLst>
                <a:tab pos="123189" algn="l"/>
              </a:tabLst>
            </a:pPr>
            <a:r>
              <a:rPr sz="1100" spc="-5" dirty="0">
                <a:solidFill>
                  <a:srgbClr val="14181D"/>
                </a:solidFill>
                <a:latin typeface="Arial"/>
                <a:cs typeface="Arial"/>
              </a:rPr>
              <a:t>5 </a:t>
            </a:r>
            <a:r>
              <a:rPr lang="en-US" sz="1100" spc="-5" dirty="0">
                <a:solidFill>
                  <a:srgbClr val="14181D"/>
                </a:solidFill>
                <a:latin typeface="Arial"/>
                <a:cs typeface="Arial"/>
              </a:rPr>
              <a:t>Complimentary</a:t>
            </a:r>
            <a:r>
              <a:rPr sz="1100" spc="-5" dirty="0">
                <a:solidFill>
                  <a:srgbClr val="14181D"/>
                </a:solidFill>
                <a:latin typeface="Arial"/>
                <a:cs typeface="Arial"/>
              </a:rPr>
              <a:t> </a:t>
            </a:r>
            <a:r>
              <a:rPr lang="en-US" sz="1100" spc="-5" dirty="0">
                <a:solidFill>
                  <a:srgbClr val="14181D"/>
                </a:solidFill>
                <a:latin typeface="Arial"/>
                <a:cs typeface="Arial"/>
              </a:rPr>
              <a:t>R</a:t>
            </a:r>
            <a:r>
              <a:rPr sz="1100" spc="-5" dirty="0">
                <a:solidFill>
                  <a:srgbClr val="14181D"/>
                </a:solidFill>
                <a:latin typeface="Arial"/>
                <a:cs typeface="Arial"/>
              </a:rPr>
              <a:t>ace</a:t>
            </a:r>
            <a:r>
              <a:rPr sz="1100" dirty="0">
                <a:solidFill>
                  <a:srgbClr val="14181D"/>
                </a:solidFill>
                <a:latin typeface="Arial"/>
                <a:cs typeface="Arial"/>
              </a:rPr>
              <a:t> </a:t>
            </a:r>
            <a:r>
              <a:rPr lang="en-US" sz="1100" dirty="0">
                <a:solidFill>
                  <a:srgbClr val="14181D"/>
                </a:solidFill>
                <a:latin typeface="Arial"/>
                <a:cs typeface="Arial"/>
              </a:rPr>
              <a:t>E</a:t>
            </a:r>
            <a:r>
              <a:rPr sz="1100" dirty="0">
                <a:solidFill>
                  <a:srgbClr val="14181D"/>
                </a:solidFill>
                <a:latin typeface="Arial"/>
                <a:cs typeface="Arial"/>
              </a:rPr>
              <a:t>ntr</a:t>
            </a:r>
            <a:r>
              <a:rPr lang="en-US" sz="1100" dirty="0">
                <a:solidFill>
                  <a:srgbClr val="14181D"/>
                </a:solidFill>
                <a:latin typeface="Arial"/>
                <a:cs typeface="Arial"/>
              </a:rPr>
              <a:t>ies</a:t>
            </a:r>
            <a:br>
              <a:rPr lang="en-US" sz="1100" dirty="0">
                <a:solidFill>
                  <a:srgbClr val="14181D"/>
                </a:solidFill>
                <a:latin typeface="Arial"/>
                <a:cs typeface="Arial"/>
              </a:rPr>
            </a:br>
            <a:r>
              <a:rPr lang="en-US" sz="1100" kern="100" dirty="0">
                <a:latin typeface="Arial"/>
                <a:ea typeface="Calibri" panose="020F0502020204030204" pitchFamily="34" charset="0"/>
                <a:cs typeface="Arial"/>
              </a:rPr>
              <a:t>Logo place on 2026 Sponsorship Form as a Thank you</a:t>
            </a:r>
            <a:endParaRPr sz="1100" dirty="0">
              <a:latin typeface="Arial"/>
              <a:cs typeface="Arial"/>
            </a:endParaRPr>
          </a:p>
        </p:txBody>
      </p:sp>
      <p:sp>
        <p:nvSpPr>
          <p:cNvPr id="8" name="object 8"/>
          <p:cNvSpPr txBox="1"/>
          <p:nvPr/>
        </p:nvSpPr>
        <p:spPr>
          <a:xfrm>
            <a:off x="4167798" y="5376463"/>
            <a:ext cx="3496940" cy="515526"/>
          </a:xfrm>
          <a:prstGeom prst="rect">
            <a:avLst/>
          </a:prstGeom>
        </p:spPr>
        <p:txBody>
          <a:bodyPr vert="horz" wrap="square" lIns="0" tIns="0" rIns="0" bIns="0" rtlCol="0" anchor="t">
            <a:spAutoFit/>
          </a:bodyPr>
          <a:lstStyle/>
          <a:p>
            <a:pPr marL="162560" indent="-150495">
              <a:lnSpc>
                <a:spcPts val="1440"/>
              </a:lnSpc>
              <a:buSzPct val="109090"/>
              <a:buFont typeface="Wingdings"/>
              <a:buChar char=""/>
              <a:tabLst>
                <a:tab pos="163195" algn="l"/>
              </a:tabLst>
            </a:pPr>
            <a:r>
              <a:rPr sz="1400" b="1" spc="-5" dirty="0">
                <a:solidFill>
                  <a:srgbClr val="14181D"/>
                </a:solidFill>
                <a:latin typeface="Arial"/>
                <a:cs typeface="Arial"/>
              </a:rPr>
              <a:t>$500</a:t>
            </a:r>
            <a:r>
              <a:rPr sz="1400" b="1" spc="-10" dirty="0">
                <a:solidFill>
                  <a:srgbClr val="14181D"/>
                </a:solidFill>
                <a:latin typeface="Arial"/>
                <a:cs typeface="Arial"/>
              </a:rPr>
              <a:t> </a:t>
            </a:r>
            <a:r>
              <a:rPr sz="1400" b="1" spc="-5" dirty="0">
                <a:solidFill>
                  <a:srgbClr val="14181D"/>
                </a:solidFill>
                <a:latin typeface="Arial"/>
                <a:cs typeface="Arial"/>
              </a:rPr>
              <a:t>Copper</a:t>
            </a:r>
            <a:r>
              <a:rPr sz="1400" b="1" spc="10" dirty="0">
                <a:solidFill>
                  <a:srgbClr val="14181D"/>
                </a:solidFill>
                <a:latin typeface="Arial"/>
                <a:cs typeface="Arial"/>
              </a:rPr>
              <a:t> </a:t>
            </a:r>
            <a:r>
              <a:rPr sz="1400" b="1" spc="-5" dirty="0">
                <a:solidFill>
                  <a:srgbClr val="14181D"/>
                </a:solidFill>
                <a:latin typeface="Arial"/>
                <a:cs typeface="Arial"/>
              </a:rPr>
              <a:t>Sponso</a:t>
            </a:r>
            <a:r>
              <a:rPr lang="en-US" sz="1400" b="1" spc="-5" dirty="0">
                <a:solidFill>
                  <a:srgbClr val="14181D"/>
                </a:solidFill>
                <a:latin typeface="Arial"/>
                <a:cs typeface="Arial"/>
              </a:rPr>
              <a:t>r</a:t>
            </a:r>
            <a:endParaRPr sz="1400" dirty="0">
              <a:latin typeface="Arial"/>
              <a:cs typeface="Arial"/>
            </a:endParaRPr>
          </a:p>
          <a:p>
            <a:pPr marL="12700">
              <a:lnSpc>
                <a:spcPct val="100000"/>
              </a:lnSpc>
              <a:buSzPct val="90909"/>
              <a:tabLst>
                <a:tab pos="123189" algn="l"/>
              </a:tabLst>
            </a:pPr>
            <a:r>
              <a:rPr lang="en-US" sz="1100" spc="-5" dirty="0">
                <a:solidFill>
                  <a:srgbClr val="14181D"/>
                </a:solidFill>
                <a:latin typeface="Arial"/>
                <a:cs typeface="Arial"/>
              </a:rPr>
              <a:t>2</a:t>
            </a:r>
            <a:r>
              <a:rPr lang="en-US" sz="1100" dirty="0">
                <a:solidFill>
                  <a:srgbClr val="14181D"/>
                </a:solidFill>
                <a:latin typeface="Arial"/>
                <a:cs typeface="Arial"/>
              </a:rPr>
              <a:t> </a:t>
            </a:r>
            <a:r>
              <a:rPr lang="en-US" sz="1100" spc="-5" dirty="0">
                <a:solidFill>
                  <a:srgbClr val="14181D"/>
                </a:solidFill>
                <a:latin typeface="Arial"/>
                <a:cs typeface="Arial"/>
              </a:rPr>
              <a:t>Complimentary</a:t>
            </a:r>
            <a:r>
              <a:rPr lang="en-US" sz="1100" spc="5" dirty="0">
                <a:solidFill>
                  <a:srgbClr val="14181D"/>
                </a:solidFill>
                <a:latin typeface="Arial"/>
                <a:cs typeface="Arial"/>
              </a:rPr>
              <a:t> </a:t>
            </a:r>
            <a:r>
              <a:rPr lang="en-US" sz="1100" spc="-5" dirty="0">
                <a:solidFill>
                  <a:srgbClr val="14181D"/>
                </a:solidFill>
                <a:latin typeface="Arial"/>
                <a:cs typeface="Arial"/>
              </a:rPr>
              <a:t>Race Entries</a:t>
            </a:r>
            <a:endParaRPr lang="en-US" sz="1100" dirty="0">
              <a:latin typeface="Arial"/>
              <a:cs typeface="Arial"/>
            </a:endParaRPr>
          </a:p>
          <a:p>
            <a:pPr marL="12700">
              <a:lnSpc>
                <a:spcPts val="1305"/>
              </a:lnSpc>
              <a:buSzPct val="90909"/>
              <a:tabLst>
                <a:tab pos="123189" algn="l"/>
              </a:tabLst>
            </a:pPr>
            <a:r>
              <a:rPr sz="1100" spc="-5" dirty="0">
                <a:solidFill>
                  <a:srgbClr val="14181D"/>
                </a:solidFill>
                <a:latin typeface="Arial"/>
                <a:cs typeface="Arial"/>
              </a:rPr>
              <a:t>Company</a:t>
            </a:r>
            <a:r>
              <a:rPr sz="1100" dirty="0">
                <a:solidFill>
                  <a:srgbClr val="14181D"/>
                </a:solidFill>
                <a:latin typeface="Arial"/>
                <a:cs typeface="Arial"/>
              </a:rPr>
              <a:t> </a:t>
            </a:r>
            <a:r>
              <a:rPr lang="en-US" sz="1100" spc="-5" dirty="0">
                <a:solidFill>
                  <a:srgbClr val="14181D"/>
                </a:solidFill>
                <a:latin typeface="Arial"/>
                <a:cs typeface="Arial"/>
              </a:rPr>
              <a:t>N</a:t>
            </a:r>
            <a:r>
              <a:rPr sz="1100" spc="-5" dirty="0">
                <a:solidFill>
                  <a:srgbClr val="14181D"/>
                </a:solidFill>
                <a:latin typeface="Arial"/>
                <a:cs typeface="Arial"/>
              </a:rPr>
              <a:t>ame</a:t>
            </a:r>
            <a:r>
              <a:rPr sz="1100" spc="-10" dirty="0">
                <a:solidFill>
                  <a:srgbClr val="14181D"/>
                </a:solidFill>
                <a:latin typeface="Arial"/>
                <a:cs typeface="Arial"/>
              </a:rPr>
              <a:t> </a:t>
            </a:r>
            <a:r>
              <a:rPr sz="1100" spc="-5" dirty="0">
                <a:solidFill>
                  <a:srgbClr val="14181D"/>
                </a:solidFill>
                <a:latin typeface="Arial"/>
                <a:cs typeface="Arial"/>
              </a:rPr>
              <a:t>on </a:t>
            </a:r>
            <a:r>
              <a:rPr lang="en-US" sz="1100" spc="-5" dirty="0">
                <a:solidFill>
                  <a:srgbClr val="14181D"/>
                </a:solidFill>
                <a:latin typeface="Arial"/>
                <a:cs typeface="Arial"/>
              </a:rPr>
              <a:t>T-shirt</a:t>
            </a:r>
            <a:endParaRPr sz="1100" dirty="0">
              <a:latin typeface="Arial"/>
              <a:cs typeface="Arial"/>
            </a:endParaRPr>
          </a:p>
        </p:txBody>
      </p:sp>
      <p:pic>
        <p:nvPicPr>
          <p:cNvPr id="10" name="object 10"/>
          <p:cNvPicPr/>
          <p:nvPr/>
        </p:nvPicPr>
        <p:blipFill>
          <a:blip r:embed="rId2" cstate="print"/>
          <a:stretch>
            <a:fillRect/>
          </a:stretch>
        </p:blipFill>
        <p:spPr>
          <a:xfrm>
            <a:off x="3014393" y="3440604"/>
            <a:ext cx="1052510" cy="1020792"/>
          </a:xfrm>
          <a:prstGeom prst="rect">
            <a:avLst/>
          </a:prstGeom>
        </p:spPr>
      </p:pic>
      <p:sp>
        <p:nvSpPr>
          <p:cNvPr id="28" name="object 28"/>
          <p:cNvSpPr txBox="1">
            <a:spLocks noGrp="1"/>
          </p:cNvSpPr>
          <p:nvPr>
            <p:ph type="title"/>
          </p:nvPr>
        </p:nvSpPr>
        <p:spPr>
          <a:xfrm>
            <a:off x="1652787" y="242779"/>
            <a:ext cx="6487160" cy="391160"/>
          </a:xfrm>
          <a:prstGeom prst="rect">
            <a:avLst/>
          </a:prstGeom>
        </p:spPr>
        <p:txBody>
          <a:bodyPr vert="horz" wrap="square" lIns="0" tIns="12700" rIns="0" bIns="0" rtlCol="0">
            <a:spAutoFit/>
          </a:bodyPr>
          <a:lstStyle/>
          <a:p>
            <a:pPr marL="12700">
              <a:lnSpc>
                <a:spcPct val="100000"/>
              </a:lnSpc>
              <a:spcBef>
                <a:spcPts val="100"/>
              </a:spcBef>
            </a:pPr>
            <a:r>
              <a:rPr b="1" spc="-5" dirty="0">
                <a:latin typeface="Segoe UI Black"/>
                <a:cs typeface="Segoe UI Black"/>
              </a:rPr>
              <a:t>202</a:t>
            </a:r>
            <a:r>
              <a:rPr lang="en-US" b="1" spc="-5" dirty="0">
                <a:latin typeface="Segoe UI Black"/>
                <a:cs typeface="Segoe UI Black"/>
              </a:rPr>
              <a:t>6</a:t>
            </a:r>
            <a:r>
              <a:rPr b="1" spc="-30" dirty="0">
                <a:latin typeface="Segoe UI Black"/>
                <a:cs typeface="Segoe UI Black"/>
              </a:rPr>
              <a:t> </a:t>
            </a:r>
            <a:r>
              <a:rPr b="1" dirty="0">
                <a:latin typeface="Segoe UI Black"/>
                <a:cs typeface="Segoe UI Black"/>
              </a:rPr>
              <a:t>SPONSORSHIP</a:t>
            </a:r>
            <a:r>
              <a:rPr b="1" spc="-20" dirty="0">
                <a:latin typeface="Segoe UI Black"/>
                <a:cs typeface="Segoe UI Black"/>
              </a:rPr>
              <a:t> </a:t>
            </a:r>
            <a:r>
              <a:rPr lang="en-US" b="1" spc="-5" dirty="0">
                <a:latin typeface="Segoe UI Black"/>
                <a:cs typeface="Segoe UI Black"/>
              </a:rPr>
              <a:t>FORM</a:t>
            </a:r>
            <a:endParaRPr b="1" dirty="0">
              <a:latin typeface="Segoe UI Black"/>
              <a:cs typeface="Segoe UI Black"/>
            </a:endParaRPr>
          </a:p>
        </p:txBody>
      </p:sp>
      <p:sp>
        <p:nvSpPr>
          <p:cNvPr id="13" name="TextBox 12">
            <a:extLst>
              <a:ext uri="{FF2B5EF4-FFF2-40B4-BE49-F238E27FC236}">
                <a16:creationId xmlns:a16="http://schemas.microsoft.com/office/drawing/2014/main" id="{8CF3FC9F-0579-B53A-6F51-F73F28B6A370}"/>
              </a:ext>
            </a:extLst>
          </p:cNvPr>
          <p:cNvSpPr txBox="1"/>
          <p:nvPr/>
        </p:nvSpPr>
        <p:spPr>
          <a:xfrm>
            <a:off x="483199" y="3485981"/>
            <a:ext cx="4132020" cy="1774845"/>
          </a:xfrm>
          <a:prstGeom prst="rect">
            <a:avLst/>
          </a:prstGeom>
          <a:noFill/>
        </p:spPr>
        <p:txBody>
          <a:bodyPr wrap="square" lIns="91440" tIns="45720" rIns="91440" bIns="45720" anchor="t">
            <a:spAutoFit/>
          </a:bodyPr>
          <a:lstStyle/>
          <a:p>
            <a:pPr marL="162560" indent="-150495">
              <a:lnSpc>
                <a:spcPts val="1440"/>
              </a:lnSpc>
              <a:buSzPct val="109090"/>
              <a:buFont typeface="Wingdings"/>
              <a:buChar char=""/>
              <a:tabLst>
                <a:tab pos="163195" algn="l"/>
              </a:tabLst>
            </a:pPr>
            <a:r>
              <a:rPr lang="en-US" sz="1400" b="1" spc="-5" dirty="0">
                <a:solidFill>
                  <a:srgbClr val="14181D"/>
                </a:solidFill>
                <a:latin typeface="Arial"/>
                <a:cs typeface="Arial"/>
              </a:rPr>
              <a:t>$5,000</a:t>
            </a:r>
            <a:r>
              <a:rPr lang="en-US" sz="1400" b="1" spc="-10" dirty="0">
                <a:solidFill>
                  <a:srgbClr val="14181D"/>
                </a:solidFill>
                <a:latin typeface="Arial"/>
                <a:cs typeface="Arial"/>
              </a:rPr>
              <a:t> </a:t>
            </a:r>
            <a:r>
              <a:rPr lang="en-US" sz="1400" b="1" spc="-5" dirty="0">
                <a:solidFill>
                  <a:srgbClr val="14181D"/>
                </a:solidFill>
                <a:latin typeface="Arial"/>
                <a:cs typeface="Arial"/>
              </a:rPr>
              <a:t>Gold Sponsor</a:t>
            </a:r>
            <a:endParaRPr lang="en-US" sz="1400" dirty="0">
              <a:latin typeface="Arial"/>
              <a:cs typeface="Arial"/>
            </a:endParaRPr>
          </a:p>
          <a:p>
            <a:pPr marL="12065">
              <a:lnSpc>
                <a:spcPts val="1275"/>
              </a:lnSpc>
              <a:buSzPct val="90909"/>
              <a:tabLst>
                <a:tab pos="123189" algn="l"/>
              </a:tabLst>
            </a:pPr>
            <a:r>
              <a:rPr lang="en-US" sz="1100" spc="-5" dirty="0">
                <a:latin typeface="Arial"/>
                <a:cs typeface="Arial"/>
              </a:rPr>
              <a:t>Large</a:t>
            </a:r>
            <a:r>
              <a:rPr lang="en-US" sz="1100" dirty="0">
                <a:latin typeface="Arial"/>
                <a:cs typeface="Arial"/>
              </a:rPr>
              <a:t> </a:t>
            </a:r>
            <a:r>
              <a:rPr lang="en-US" sz="1100" spc="-5" dirty="0">
                <a:latin typeface="Arial"/>
                <a:cs typeface="Arial"/>
              </a:rPr>
              <a:t>Logo on T-shirt</a:t>
            </a:r>
            <a:br>
              <a:rPr lang="en-US" sz="1100" spc="-5" dirty="0">
                <a:latin typeface="Arial"/>
                <a:cs typeface="Arial"/>
              </a:rPr>
            </a:br>
            <a:r>
              <a:rPr lang="en-US" sz="1100" spc="-5" dirty="0">
                <a:latin typeface="Arial"/>
                <a:cs typeface="Arial"/>
              </a:rPr>
              <a:t>Logo on 600 Race Bibs </a:t>
            </a:r>
            <a:br>
              <a:rPr lang="en-US" sz="1100" spc="-5" dirty="0">
                <a:latin typeface="Arial"/>
                <a:cs typeface="Arial"/>
              </a:rPr>
            </a:br>
            <a:r>
              <a:rPr lang="en-US" sz="1100" spc="-5" dirty="0">
                <a:latin typeface="Arial"/>
                <a:cs typeface="Arial"/>
              </a:rPr>
              <a:t>Logo on Registration Website</a:t>
            </a:r>
            <a:br>
              <a:rPr lang="en-US" sz="1100" spc="-5" dirty="0">
                <a:latin typeface="Arial"/>
                <a:cs typeface="Arial"/>
              </a:rPr>
            </a:br>
            <a:r>
              <a:rPr lang="en-US" sz="1100" spc="-5" dirty="0">
                <a:latin typeface="Arial"/>
                <a:cs typeface="Arial"/>
              </a:rPr>
              <a:t>Logo on TV PSA on KRIS 6 News</a:t>
            </a:r>
            <a:br>
              <a:rPr lang="en-US" sz="1100" spc="-5" dirty="0">
                <a:latin typeface="Arial"/>
                <a:cs typeface="Arial"/>
              </a:rPr>
            </a:br>
            <a:r>
              <a:rPr lang="en-US" sz="1100" spc="-5" dirty="0">
                <a:latin typeface="Arial"/>
                <a:cs typeface="Arial"/>
              </a:rPr>
              <a:t>Logo on Start/Finish Race Banner</a:t>
            </a:r>
          </a:p>
          <a:p>
            <a:pPr marL="12065">
              <a:lnSpc>
                <a:spcPts val="1275"/>
              </a:lnSpc>
              <a:buSzPct val="90909"/>
              <a:tabLst>
                <a:tab pos="123189" algn="l"/>
              </a:tabLst>
            </a:pPr>
            <a:r>
              <a:rPr lang="en-US" sz="1100" spc="-5" dirty="0">
                <a:latin typeface="Arial"/>
                <a:cs typeface="Arial"/>
              </a:rPr>
              <a:t>Space for Banner at Starting Gate</a:t>
            </a:r>
            <a:br>
              <a:rPr lang="en-US" sz="1100" spc="-5" dirty="0">
                <a:latin typeface="Arial"/>
                <a:cs typeface="Arial"/>
              </a:rPr>
            </a:br>
            <a:r>
              <a:rPr lang="en-US" sz="1100" kern="100" dirty="0">
                <a:latin typeface="Arial"/>
                <a:ea typeface="Calibri" panose="020F0502020204030204" pitchFamily="34" charset="0"/>
                <a:cs typeface="Arial"/>
              </a:rPr>
              <a:t>Logo place on 2026 Sponsorship Form as a Thank You</a:t>
            </a:r>
            <a:endParaRPr lang="en-US" sz="1100" spc="-5" dirty="0">
              <a:latin typeface="Arial"/>
              <a:cs typeface="Arial"/>
            </a:endParaRPr>
          </a:p>
          <a:p>
            <a:pPr marL="12065">
              <a:lnSpc>
                <a:spcPts val="1275"/>
              </a:lnSpc>
              <a:buSzPct val="90909"/>
              <a:tabLst>
                <a:tab pos="123189" algn="l"/>
              </a:tabLst>
            </a:pPr>
            <a:r>
              <a:rPr lang="en-US" sz="1100" spc="-5" dirty="0">
                <a:latin typeface="Arial"/>
                <a:cs typeface="Arial"/>
              </a:rPr>
              <a:t>10 Complimentary Race Entries</a:t>
            </a:r>
          </a:p>
          <a:p>
            <a:pPr marL="12065">
              <a:lnSpc>
                <a:spcPct val="100000"/>
              </a:lnSpc>
              <a:buSzPct val="90909"/>
              <a:tabLst>
                <a:tab pos="123189" algn="l"/>
              </a:tabLst>
            </a:pPr>
            <a:endParaRPr lang="en-US" sz="1100" dirty="0">
              <a:latin typeface="Arial"/>
              <a:cs typeface="Arial"/>
            </a:endParaRPr>
          </a:p>
        </p:txBody>
      </p:sp>
      <p:sp>
        <p:nvSpPr>
          <p:cNvPr id="14" name="object 6">
            <a:extLst>
              <a:ext uri="{FF2B5EF4-FFF2-40B4-BE49-F238E27FC236}">
                <a16:creationId xmlns:a16="http://schemas.microsoft.com/office/drawing/2014/main" id="{3F2929A6-7389-F11D-C5A8-EA8E882A3E53}"/>
              </a:ext>
            </a:extLst>
          </p:cNvPr>
          <p:cNvSpPr txBox="1"/>
          <p:nvPr/>
        </p:nvSpPr>
        <p:spPr>
          <a:xfrm>
            <a:off x="4148563" y="3482325"/>
            <a:ext cx="3481835" cy="851515"/>
          </a:xfrm>
          <a:prstGeom prst="rect">
            <a:avLst/>
          </a:prstGeom>
        </p:spPr>
        <p:txBody>
          <a:bodyPr vert="horz" wrap="square" lIns="0" tIns="0" rIns="0" bIns="0" rtlCol="0" anchor="t">
            <a:spAutoFit/>
          </a:bodyPr>
          <a:lstStyle/>
          <a:p>
            <a:pPr marL="162560" indent="-150495">
              <a:lnSpc>
                <a:spcPts val="1440"/>
              </a:lnSpc>
              <a:buSzPct val="109090"/>
              <a:buFont typeface="Wingdings"/>
              <a:buChar char=""/>
              <a:tabLst>
                <a:tab pos="163195" algn="l"/>
              </a:tabLst>
            </a:pPr>
            <a:r>
              <a:rPr sz="1400" b="1" spc="-5" dirty="0">
                <a:solidFill>
                  <a:srgbClr val="14181D"/>
                </a:solidFill>
                <a:latin typeface="Arial"/>
                <a:cs typeface="Arial"/>
              </a:rPr>
              <a:t>$2,500</a:t>
            </a:r>
            <a:r>
              <a:rPr sz="1400" b="1" spc="-10" dirty="0">
                <a:solidFill>
                  <a:srgbClr val="14181D"/>
                </a:solidFill>
                <a:latin typeface="Arial"/>
                <a:cs typeface="Arial"/>
              </a:rPr>
              <a:t> </a:t>
            </a:r>
            <a:r>
              <a:rPr sz="1400" b="1" spc="-5" dirty="0">
                <a:solidFill>
                  <a:srgbClr val="14181D"/>
                </a:solidFill>
                <a:latin typeface="Arial"/>
                <a:cs typeface="Arial"/>
              </a:rPr>
              <a:t>Silver</a:t>
            </a:r>
            <a:r>
              <a:rPr sz="1400" b="1" spc="-10" dirty="0">
                <a:solidFill>
                  <a:srgbClr val="14181D"/>
                </a:solidFill>
                <a:latin typeface="Arial"/>
                <a:cs typeface="Arial"/>
              </a:rPr>
              <a:t> </a:t>
            </a:r>
            <a:r>
              <a:rPr sz="1400" b="1" spc="-5" dirty="0">
                <a:solidFill>
                  <a:srgbClr val="14181D"/>
                </a:solidFill>
                <a:latin typeface="Arial"/>
                <a:cs typeface="Arial"/>
              </a:rPr>
              <a:t>Sponsor</a:t>
            </a:r>
            <a:endParaRPr lang="en-US" sz="1400" dirty="0">
              <a:latin typeface="Arial"/>
              <a:cs typeface="Arial"/>
            </a:endParaRPr>
          </a:p>
          <a:p>
            <a:pPr marL="12065">
              <a:lnSpc>
                <a:spcPts val="1280"/>
              </a:lnSpc>
              <a:buSzPct val="90909"/>
              <a:tabLst>
                <a:tab pos="123189" algn="l"/>
              </a:tabLst>
            </a:pPr>
            <a:r>
              <a:rPr sz="1100" spc="-5" dirty="0">
                <a:latin typeface="Arial"/>
                <a:cs typeface="Arial"/>
              </a:rPr>
              <a:t>Medium</a:t>
            </a:r>
            <a:r>
              <a:rPr sz="1100" dirty="0">
                <a:latin typeface="Arial"/>
                <a:cs typeface="Arial"/>
              </a:rPr>
              <a:t> </a:t>
            </a:r>
            <a:r>
              <a:rPr lang="en-US" sz="1100" spc="-5" dirty="0">
                <a:latin typeface="Arial"/>
                <a:cs typeface="Arial"/>
              </a:rPr>
              <a:t>L</a:t>
            </a:r>
            <a:r>
              <a:rPr sz="1100" spc="-5" dirty="0">
                <a:latin typeface="Arial"/>
                <a:cs typeface="Arial"/>
              </a:rPr>
              <a:t>ogo</a:t>
            </a:r>
            <a:r>
              <a:rPr sz="1100" spc="5" dirty="0">
                <a:latin typeface="Arial"/>
                <a:cs typeface="Arial"/>
              </a:rPr>
              <a:t> </a:t>
            </a:r>
            <a:r>
              <a:rPr sz="1100" spc="-5" dirty="0">
                <a:latin typeface="Arial"/>
                <a:cs typeface="Arial"/>
              </a:rPr>
              <a:t>on</a:t>
            </a:r>
            <a:r>
              <a:rPr sz="1100" dirty="0">
                <a:latin typeface="Arial"/>
                <a:cs typeface="Arial"/>
              </a:rPr>
              <a:t> </a:t>
            </a:r>
            <a:r>
              <a:rPr lang="en-US" sz="1100" spc="-5" dirty="0">
                <a:latin typeface="Arial"/>
                <a:cs typeface="Arial"/>
              </a:rPr>
              <a:t>T-Shirts</a:t>
            </a:r>
          </a:p>
          <a:p>
            <a:pPr marL="12065">
              <a:lnSpc>
                <a:spcPts val="1280"/>
              </a:lnSpc>
              <a:buSzPct val="90909"/>
              <a:tabLst>
                <a:tab pos="123189" algn="l"/>
              </a:tabLst>
            </a:pPr>
            <a:r>
              <a:rPr lang="en-US" sz="1100" spc="-5" dirty="0">
                <a:latin typeface="Arial"/>
                <a:cs typeface="Arial"/>
              </a:rPr>
              <a:t>8 Complimentary Race Entries</a:t>
            </a:r>
            <a:endParaRPr sz="1100" dirty="0">
              <a:latin typeface="Arial"/>
              <a:cs typeface="Arial"/>
            </a:endParaRPr>
          </a:p>
          <a:p>
            <a:pPr marL="12065">
              <a:lnSpc>
                <a:spcPct val="100000"/>
              </a:lnSpc>
              <a:buSzPct val="90909"/>
              <a:tabLst>
                <a:tab pos="123189" algn="l"/>
              </a:tabLst>
            </a:pPr>
            <a:r>
              <a:rPr sz="1100" spc="-5" dirty="0">
                <a:latin typeface="Arial"/>
                <a:cs typeface="Arial"/>
              </a:rPr>
              <a:t>Logo on</a:t>
            </a:r>
            <a:r>
              <a:rPr lang="en-US" sz="1100" spc="-5" dirty="0">
                <a:latin typeface="Arial"/>
                <a:cs typeface="Arial"/>
              </a:rPr>
              <a:t> TV</a:t>
            </a:r>
            <a:r>
              <a:rPr sz="1100" spc="10" dirty="0">
                <a:latin typeface="Arial"/>
                <a:cs typeface="Arial"/>
              </a:rPr>
              <a:t> </a:t>
            </a:r>
            <a:r>
              <a:rPr sz="1100" spc="-5" dirty="0">
                <a:latin typeface="Arial"/>
                <a:cs typeface="Arial"/>
              </a:rPr>
              <a:t>PSA</a:t>
            </a:r>
            <a:r>
              <a:rPr lang="en-US" sz="1100" spc="-5" dirty="0">
                <a:latin typeface="Arial"/>
                <a:cs typeface="Arial"/>
              </a:rPr>
              <a:t> on KRIS 6 News</a:t>
            </a:r>
            <a:br>
              <a:rPr lang="en-US" sz="1100" spc="-5" dirty="0">
                <a:latin typeface="Arial"/>
                <a:cs typeface="Arial"/>
              </a:rPr>
            </a:br>
            <a:r>
              <a:rPr lang="en-US" sz="1100" kern="100" dirty="0">
                <a:latin typeface="Arial"/>
                <a:ea typeface="Calibri" panose="020F0502020204030204" pitchFamily="34" charset="0"/>
                <a:cs typeface="Arial"/>
              </a:rPr>
              <a:t>Logo place on 2026 Sponsorship Form as a Thank You</a:t>
            </a:r>
            <a:endParaRPr sz="1100" dirty="0">
              <a:latin typeface="Arial"/>
              <a:cs typeface="Arial"/>
            </a:endParaRPr>
          </a:p>
        </p:txBody>
      </p:sp>
      <p:sp>
        <p:nvSpPr>
          <p:cNvPr id="6" name="TextBox 5">
            <a:extLst>
              <a:ext uri="{FF2B5EF4-FFF2-40B4-BE49-F238E27FC236}">
                <a16:creationId xmlns:a16="http://schemas.microsoft.com/office/drawing/2014/main" id="{1128816C-BCA2-1046-9C60-8631949B54AF}"/>
              </a:ext>
            </a:extLst>
          </p:cNvPr>
          <p:cNvSpPr txBox="1"/>
          <p:nvPr/>
        </p:nvSpPr>
        <p:spPr>
          <a:xfrm>
            <a:off x="3629452" y="6221778"/>
            <a:ext cx="2266255" cy="738664"/>
          </a:xfrm>
          <a:prstGeom prst="rect">
            <a:avLst/>
          </a:prstGeom>
          <a:noFill/>
        </p:spPr>
        <p:txBody>
          <a:bodyPr wrap="square" rtlCol="0">
            <a:spAutoFit/>
          </a:bodyPr>
          <a:lstStyle/>
          <a:p>
            <a:pPr algn="ctr"/>
            <a:r>
              <a:rPr lang="en-US" sz="1400" dirty="0"/>
              <a:t>Scan QR Code to see highlights of our 2024 Superhero 5K</a:t>
            </a:r>
          </a:p>
        </p:txBody>
      </p:sp>
      <p:pic>
        <p:nvPicPr>
          <p:cNvPr id="17" name="Picture 16" descr="A picture containing text, outdoor, person, people&#10;&#10;Description automatically generated">
            <a:extLst>
              <a:ext uri="{FF2B5EF4-FFF2-40B4-BE49-F238E27FC236}">
                <a16:creationId xmlns:a16="http://schemas.microsoft.com/office/drawing/2014/main" id="{7E73352B-CEE8-BC73-8D7B-BEC9003A665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667" y="5091266"/>
            <a:ext cx="3040768" cy="2275159"/>
          </a:xfrm>
          <a:prstGeom prst="rect">
            <a:avLst/>
          </a:prstGeom>
        </p:spPr>
      </p:pic>
      <p:sp>
        <p:nvSpPr>
          <p:cNvPr id="3" name="Rectangle 2">
            <a:extLst>
              <a:ext uri="{FF2B5EF4-FFF2-40B4-BE49-F238E27FC236}">
                <a16:creationId xmlns:a16="http://schemas.microsoft.com/office/drawing/2014/main" id="{D2005495-5B7A-D8C1-B4BC-95E713DE9922}"/>
              </a:ext>
            </a:extLst>
          </p:cNvPr>
          <p:cNvSpPr/>
          <p:nvPr/>
        </p:nvSpPr>
        <p:spPr>
          <a:xfrm rot="16200000">
            <a:off x="4411085" y="1220328"/>
            <a:ext cx="184730" cy="400110"/>
          </a:xfrm>
          <a:prstGeom prst="rect">
            <a:avLst/>
          </a:prstGeom>
          <a:noFill/>
        </p:spPr>
        <p:txBody>
          <a:bodyPr wrap="none" lIns="91440" tIns="45720" rIns="91440" bIns="45720">
            <a:spAutoFit/>
          </a:bodyPr>
          <a:lstStyle/>
          <a:p>
            <a:pPr algn="ctr"/>
            <a:endParaRPr lang="en-US" sz="2000" b="1" cap="none" spc="0" dirty="0">
              <a:ln w="0"/>
              <a:solidFill>
                <a:schemeClr val="tx1"/>
              </a:solidFill>
              <a:effectLst>
                <a:outerShdw blurRad="38100" dist="19050" dir="2700000" algn="tl" rotWithShape="0">
                  <a:schemeClr val="dk1">
                    <a:alpha val="40000"/>
                  </a:schemeClr>
                </a:outerShdw>
              </a:effectLst>
              <a:latin typeface="Bodoni MT Black" panose="02070A03080606020203" pitchFamily="18" charset="0"/>
            </a:endParaRPr>
          </a:p>
        </p:txBody>
      </p:sp>
      <p:sp>
        <p:nvSpPr>
          <p:cNvPr id="12" name="object 8">
            <a:extLst>
              <a:ext uri="{FF2B5EF4-FFF2-40B4-BE49-F238E27FC236}">
                <a16:creationId xmlns:a16="http://schemas.microsoft.com/office/drawing/2014/main" id="{AC20E102-9F6E-DAFD-F0CC-6A17B8028B91}"/>
              </a:ext>
            </a:extLst>
          </p:cNvPr>
          <p:cNvSpPr txBox="1"/>
          <p:nvPr/>
        </p:nvSpPr>
        <p:spPr>
          <a:xfrm>
            <a:off x="396643" y="2703601"/>
            <a:ext cx="6824412" cy="697627"/>
          </a:xfrm>
          <a:prstGeom prst="rect">
            <a:avLst/>
          </a:prstGeom>
        </p:spPr>
        <p:txBody>
          <a:bodyPr vert="horz" wrap="square" lIns="0" tIns="0" rIns="0" bIns="0" rtlCol="0" anchor="t">
            <a:spAutoFit/>
          </a:bodyPr>
          <a:lstStyle/>
          <a:p>
            <a:pPr marL="12065" algn="ctr">
              <a:lnSpc>
                <a:spcPts val="1440"/>
              </a:lnSpc>
              <a:buSzPct val="109090"/>
              <a:tabLst>
                <a:tab pos="163195" algn="l"/>
              </a:tabLst>
            </a:pPr>
            <a:r>
              <a:rPr lang="en-US" sz="1400" b="1" spc="-5" dirty="0">
                <a:solidFill>
                  <a:srgbClr val="14181D"/>
                </a:solidFill>
                <a:highlight>
                  <a:srgbClr val="FFFF00"/>
                </a:highlight>
                <a:latin typeface="Arial"/>
                <a:cs typeface="Arial"/>
              </a:rPr>
              <a:t>All Sponsors Receive</a:t>
            </a:r>
            <a:endParaRPr lang="en-US" dirty="0">
              <a:highlight>
                <a:srgbClr val="FFFF00"/>
              </a:highlight>
            </a:endParaRPr>
          </a:p>
          <a:p>
            <a:pPr marL="12065">
              <a:lnSpc>
                <a:spcPts val="1440"/>
              </a:lnSpc>
              <a:buSzPct val="109090"/>
              <a:tabLst>
                <a:tab pos="163195" algn="l"/>
              </a:tabLst>
            </a:pPr>
            <a:r>
              <a:rPr lang="en-US" sz="1100" spc="-5" dirty="0">
                <a:solidFill>
                  <a:srgbClr val="14181D"/>
                </a:solidFill>
                <a:latin typeface="Arial"/>
                <a:cs typeface="Arial"/>
              </a:rPr>
              <a:t>Complimentary Race Entries with T-Shirts                       Logo on CASA Website and 5K Facebook Page</a:t>
            </a:r>
            <a:endParaRPr lang="en-US" sz="1100" dirty="0">
              <a:latin typeface="Arial"/>
              <a:cs typeface="Arial"/>
            </a:endParaRPr>
          </a:p>
          <a:p>
            <a:r>
              <a:rPr lang="en-US" sz="1100" kern="100" dirty="0">
                <a:effectLst/>
                <a:latin typeface="Arial"/>
                <a:ea typeface="Calibri" panose="020F0502020204030204" pitchFamily="34" charset="0"/>
                <a:cs typeface="Arial"/>
              </a:rPr>
              <a:t>Shout Out Day of Race</a:t>
            </a:r>
            <a:r>
              <a:rPr lang="en-US" sz="1100" kern="100" dirty="0">
                <a:latin typeface="Arial"/>
                <a:ea typeface="Calibri" panose="020F0502020204030204" pitchFamily="34" charset="0"/>
                <a:cs typeface="Arial"/>
              </a:rPr>
              <a:t>                                                    Opportunity to Place Promotional Items in Event Bags</a:t>
            </a:r>
            <a:br>
              <a:rPr lang="en-US" sz="1100" kern="100" dirty="0">
                <a:latin typeface="Arial"/>
                <a:ea typeface="Calibri" panose="020F0502020204030204" pitchFamily="34" charset="0"/>
                <a:cs typeface="Arial"/>
              </a:rPr>
            </a:br>
            <a:r>
              <a:rPr lang="en-US" sz="1100" kern="100" dirty="0">
                <a:latin typeface="Arial"/>
                <a:ea typeface="Calibri" panose="020F0502020204030204" pitchFamily="34" charset="0"/>
                <a:cs typeface="Arial"/>
              </a:rPr>
              <a:t>Booth Space at Event to Promote your Company</a:t>
            </a:r>
            <a:endParaRPr lang="en-US" sz="1100" kern="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6B8D7D25-6BBC-2D30-DC91-6EACA745FA1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73921" y="587013"/>
            <a:ext cx="1937183" cy="2219250"/>
          </a:xfrm>
          <a:prstGeom prst="rect">
            <a:avLst/>
          </a:prstGeom>
        </p:spPr>
      </p:pic>
      <p:sp>
        <p:nvSpPr>
          <p:cNvPr id="19" name="Rectangle 18">
            <a:extLst>
              <a:ext uri="{FF2B5EF4-FFF2-40B4-BE49-F238E27FC236}">
                <a16:creationId xmlns:a16="http://schemas.microsoft.com/office/drawing/2014/main" id="{033B2DE6-DFA5-EBC1-CC22-202186533C13}"/>
              </a:ext>
            </a:extLst>
          </p:cNvPr>
          <p:cNvSpPr/>
          <p:nvPr/>
        </p:nvSpPr>
        <p:spPr>
          <a:xfrm>
            <a:off x="5435395" y="1975266"/>
            <a:ext cx="1633782" cy="830997"/>
          </a:xfrm>
          <a:prstGeom prst="rect">
            <a:avLst/>
          </a:prstGeom>
          <a:noFill/>
        </p:spPr>
        <p:txBody>
          <a:bodyPr wrap="none" lIns="91440" tIns="45720" rIns="91440" bIns="45720">
            <a:spAutoFit/>
          </a:bodyPr>
          <a:lstStyle/>
          <a:p>
            <a:pPr algn="ctr"/>
            <a:r>
              <a:rPr lang="en-US" sz="2400" b="1" cap="none" spc="0" dirty="0">
                <a:ln w="12700">
                  <a:solidFill>
                    <a:schemeClr val="accent3">
                      <a:lumMod val="50000"/>
                    </a:schemeClr>
                  </a:solidFill>
                  <a:prstDash val="solid"/>
                </a:ln>
                <a:solidFill>
                  <a:schemeClr val="bg1"/>
                </a:solidFill>
                <a:effectLst>
                  <a:innerShdw blurRad="177800">
                    <a:schemeClr val="accent3">
                      <a:lumMod val="50000"/>
                    </a:schemeClr>
                  </a:innerShdw>
                </a:effectLst>
                <a:latin typeface="Showcard Gothic" panose="04020904020102020604" pitchFamily="82" charset="0"/>
              </a:rPr>
              <a:t>Costume </a:t>
            </a:r>
          </a:p>
          <a:p>
            <a:pPr algn="ctr"/>
            <a:r>
              <a:rPr lang="en-US" sz="2400" b="1" dirty="0">
                <a:ln w="12700">
                  <a:solidFill>
                    <a:schemeClr val="accent3">
                      <a:lumMod val="50000"/>
                    </a:schemeClr>
                  </a:solidFill>
                  <a:prstDash val="solid"/>
                </a:ln>
                <a:solidFill>
                  <a:schemeClr val="bg1"/>
                </a:solidFill>
                <a:effectLst>
                  <a:innerShdw blurRad="177800">
                    <a:schemeClr val="accent3">
                      <a:lumMod val="50000"/>
                    </a:schemeClr>
                  </a:innerShdw>
                </a:effectLst>
                <a:latin typeface="Showcard Gothic" panose="04020904020102020604" pitchFamily="82" charset="0"/>
              </a:rPr>
              <a:t>Contest </a:t>
            </a:r>
            <a:endParaRPr lang="en-US" sz="2400" b="1" cap="none" spc="0" dirty="0">
              <a:ln w="12700">
                <a:solidFill>
                  <a:schemeClr val="accent3">
                    <a:lumMod val="50000"/>
                  </a:schemeClr>
                </a:solidFill>
                <a:prstDash val="solid"/>
              </a:ln>
              <a:solidFill>
                <a:schemeClr val="bg1"/>
              </a:solidFill>
              <a:effectLst>
                <a:innerShdw blurRad="177800">
                  <a:schemeClr val="accent3">
                    <a:lumMod val="50000"/>
                  </a:schemeClr>
                </a:innerShdw>
              </a:effectLst>
              <a:latin typeface="Showcard Gothic" panose="04020904020102020604" pitchFamily="82" charset="0"/>
            </a:endParaRPr>
          </a:p>
        </p:txBody>
      </p:sp>
      <p:pic>
        <p:nvPicPr>
          <p:cNvPr id="21" name="Picture 20">
            <a:extLst>
              <a:ext uri="{FF2B5EF4-FFF2-40B4-BE49-F238E27FC236}">
                <a16:creationId xmlns:a16="http://schemas.microsoft.com/office/drawing/2014/main" id="{4842C0F8-C5BE-4114-2969-6EAEEB830E1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91761" y="834116"/>
            <a:ext cx="1952074" cy="1464055"/>
          </a:xfrm>
          <a:prstGeom prst="rect">
            <a:avLst/>
          </a:prstGeom>
        </p:spPr>
      </p:pic>
      <p:sp>
        <p:nvSpPr>
          <p:cNvPr id="4" name="Rectangle: Rounded Corners 3">
            <a:extLst>
              <a:ext uri="{FF2B5EF4-FFF2-40B4-BE49-F238E27FC236}">
                <a16:creationId xmlns:a16="http://schemas.microsoft.com/office/drawing/2014/main" id="{AD73B50A-8EE9-4CAA-6B0B-5066C0CF710B}"/>
              </a:ext>
            </a:extLst>
          </p:cNvPr>
          <p:cNvSpPr/>
          <p:nvPr/>
        </p:nvSpPr>
        <p:spPr>
          <a:xfrm>
            <a:off x="738667" y="8655519"/>
            <a:ext cx="367322" cy="25254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B32173A8-E595-B266-6A07-EFB9AB257CE0}"/>
              </a:ext>
            </a:extLst>
          </p:cNvPr>
          <p:cNvSpPr txBox="1"/>
          <p:nvPr/>
        </p:nvSpPr>
        <p:spPr>
          <a:xfrm>
            <a:off x="2932733" y="4400874"/>
            <a:ext cx="1215830" cy="276999"/>
          </a:xfrm>
          <a:prstGeom prst="rect">
            <a:avLst/>
          </a:prstGeom>
          <a:noFill/>
        </p:spPr>
        <p:txBody>
          <a:bodyPr wrap="square" rtlCol="0">
            <a:spAutoFit/>
          </a:bodyPr>
          <a:lstStyle/>
          <a:p>
            <a:r>
              <a:rPr lang="en-US" sz="1200" b="1" dirty="0"/>
              <a:t>Media Sponsor</a:t>
            </a:r>
          </a:p>
        </p:txBody>
      </p:sp>
      <p:pic>
        <p:nvPicPr>
          <p:cNvPr id="16" name="Picture 15" descr="A qr code with black squares&#10;&#10;Description automatically generated">
            <a:extLst>
              <a:ext uri="{FF2B5EF4-FFF2-40B4-BE49-F238E27FC236}">
                <a16:creationId xmlns:a16="http://schemas.microsoft.com/office/drawing/2014/main" id="{8EF0D332-4A07-1393-DEAD-B0F02E6A844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1918" y="5900781"/>
            <a:ext cx="1239186" cy="1266306"/>
          </a:xfrm>
          <a:prstGeom prst="rect">
            <a:avLst/>
          </a:prstGeom>
        </p:spPr>
      </p:pic>
      <p:sp>
        <p:nvSpPr>
          <p:cNvPr id="5" name="TextBox 18">
            <a:extLst>
              <a:ext uri="{FF2B5EF4-FFF2-40B4-BE49-F238E27FC236}">
                <a16:creationId xmlns:a16="http://schemas.microsoft.com/office/drawing/2014/main" id="{8D6A9DBC-03CA-5EA3-02DE-430F7F884257}"/>
              </a:ext>
            </a:extLst>
          </p:cNvPr>
          <p:cNvSpPr txBox="1">
            <a:spLocks noChangeArrowheads="1"/>
          </p:cNvSpPr>
          <p:nvPr/>
        </p:nvSpPr>
        <p:spPr bwMode="auto">
          <a:xfrm>
            <a:off x="181848" y="7687422"/>
            <a:ext cx="7448550" cy="2149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600">
                <a:solidFill>
                  <a:schemeClr val="tx1"/>
                </a:solidFill>
                <a:latin typeface="Times New Roman" panose="02020603050405020304" pitchFamily="18" charset="0"/>
              </a:defRPr>
            </a:lvl1pPr>
            <a:lvl2pPr marL="742950" indent="-285750">
              <a:spcBef>
                <a:spcPct val="20000"/>
              </a:spcBef>
              <a:buChar char="–"/>
              <a:defRPr sz="3200">
                <a:solidFill>
                  <a:schemeClr val="tx1"/>
                </a:solidFill>
                <a:latin typeface="Times New Roman" panose="02020603050405020304" pitchFamily="18" charset="0"/>
              </a:defRPr>
            </a:lvl2pPr>
            <a:lvl3pPr marL="1143000" indent="-228600">
              <a:spcBef>
                <a:spcPct val="20000"/>
              </a:spcBef>
              <a:buChar char="•"/>
              <a:defRPr sz="2600">
                <a:solidFill>
                  <a:schemeClr val="tx1"/>
                </a:solidFill>
                <a:latin typeface="Times New Roman" panose="02020603050405020304" pitchFamily="18" charset="0"/>
              </a:defRPr>
            </a:lvl3pPr>
            <a:lvl4pPr marL="1600200" indent="-228600">
              <a:spcBef>
                <a:spcPct val="20000"/>
              </a:spcBef>
              <a:buChar char="–"/>
              <a:defRPr sz="2200">
                <a:solidFill>
                  <a:schemeClr val="tx1"/>
                </a:solidFill>
                <a:latin typeface="Times New Roman" panose="02020603050405020304" pitchFamily="18" charset="0"/>
              </a:defRPr>
            </a:lvl4pPr>
            <a:lvl5pPr marL="2057400" indent="-228600">
              <a:spcBef>
                <a:spcPct val="20000"/>
              </a:spcBef>
              <a:buChar char="»"/>
              <a:defRPr sz="22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2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2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2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200">
                <a:solidFill>
                  <a:schemeClr val="tx1"/>
                </a:solidFill>
                <a:latin typeface="Times New Roman" panose="02020603050405020304" pitchFamily="18" charset="0"/>
              </a:defRPr>
            </a:lvl9pPr>
          </a:lstStyle>
          <a:p>
            <a:pPr eaLnBrk="1" hangingPunct="1">
              <a:spcBef>
                <a:spcPct val="0"/>
              </a:spcBef>
              <a:buFontTx/>
              <a:buNone/>
              <a:defRPr/>
            </a:pPr>
            <a:r>
              <a:rPr lang="en-US" altLang="en-US" sz="1100" dirty="0">
                <a:solidFill>
                  <a:srgbClr val="15191D"/>
                </a:solidFill>
                <a:latin typeface="Arial" panose="020B0604020202020204" pitchFamily="34" charset="0"/>
              </a:rPr>
              <a:t>Company Name: __________________________________ Contact: _____________________________________</a:t>
            </a:r>
          </a:p>
          <a:p>
            <a:pPr eaLnBrk="1" hangingPunct="1">
              <a:spcBef>
                <a:spcPct val="0"/>
              </a:spcBef>
              <a:buFontTx/>
              <a:buNone/>
              <a:defRPr/>
            </a:pPr>
            <a:endParaRPr lang="en-US" altLang="en-US" sz="1100" dirty="0">
              <a:solidFill>
                <a:srgbClr val="15191D"/>
              </a:solidFill>
              <a:latin typeface="Arial" panose="020B0604020202020204" pitchFamily="34" charset="0"/>
            </a:endParaRPr>
          </a:p>
          <a:p>
            <a:pPr eaLnBrk="1" hangingPunct="1">
              <a:spcBef>
                <a:spcPct val="0"/>
              </a:spcBef>
              <a:buFontTx/>
              <a:buNone/>
              <a:defRPr/>
            </a:pPr>
            <a:r>
              <a:rPr lang="en-US" altLang="en-US" sz="1100" dirty="0">
                <a:solidFill>
                  <a:srgbClr val="15191D"/>
                </a:solidFill>
                <a:latin typeface="Arial" panose="020B0604020202020204" pitchFamily="34" charset="0"/>
              </a:rPr>
              <a:t>Address: ________________________________________  City/Zip: _____________________________________</a:t>
            </a:r>
          </a:p>
          <a:p>
            <a:pPr eaLnBrk="1" hangingPunct="1">
              <a:spcBef>
                <a:spcPct val="0"/>
              </a:spcBef>
              <a:buFontTx/>
              <a:buNone/>
              <a:defRPr/>
            </a:pPr>
            <a:endParaRPr lang="en-US" altLang="en-US" sz="1100" dirty="0">
              <a:solidFill>
                <a:srgbClr val="15191D"/>
              </a:solidFill>
              <a:latin typeface="Arial" panose="020B0604020202020204" pitchFamily="34" charset="0"/>
            </a:endParaRPr>
          </a:p>
          <a:p>
            <a:pPr algn="ctr" eaLnBrk="1" hangingPunct="1">
              <a:spcBef>
                <a:spcPct val="0"/>
              </a:spcBef>
              <a:buFontTx/>
              <a:buNone/>
              <a:defRPr/>
            </a:pPr>
            <a:r>
              <a:rPr lang="en-US" altLang="en-US" sz="1100" dirty="0">
                <a:solidFill>
                  <a:srgbClr val="15191D"/>
                </a:solidFill>
                <a:latin typeface="Arial" panose="020B0604020202020204" pitchFamily="34" charset="0"/>
              </a:rPr>
              <a:t>Phone #: ________________________________________  Email: _______________________________________</a:t>
            </a:r>
            <a:br>
              <a:rPr lang="en-US" altLang="en-US" sz="1100" dirty="0">
                <a:solidFill>
                  <a:srgbClr val="15191D"/>
                </a:solidFill>
                <a:latin typeface="Arial" panose="020B0604020202020204" pitchFamily="34" charset="0"/>
              </a:rPr>
            </a:br>
            <a:br>
              <a:rPr lang="en-US" altLang="en-US" sz="1100" dirty="0">
                <a:solidFill>
                  <a:srgbClr val="15191D"/>
                </a:solidFill>
                <a:latin typeface="Arial" panose="020B0604020202020204" pitchFamily="34" charset="0"/>
              </a:rPr>
            </a:br>
            <a:r>
              <a:rPr lang="en-US" altLang="en-US" sz="1100" dirty="0">
                <a:solidFill>
                  <a:srgbClr val="15191D"/>
                </a:solidFill>
                <a:latin typeface="Arial" panose="020B0604020202020204" pitchFamily="34" charset="0"/>
              </a:rPr>
              <a:t>YES, we will provide items for the event bags. Items must be received by April 3, 2026.</a:t>
            </a:r>
            <a:br>
              <a:rPr lang="en-US" altLang="en-US" sz="1100" b="1" u="sng" dirty="0">
                <a:solidFill>
                  <a:srgbClr val="15191D"/>
                </a:solidFill>
                <a:latin typeface="Arial" panose="020B0604020202020204" pitchFamily="34" charset="0"/>
              </a:rPr>
            </a:br>
            <a:r>
              <a:rPr lang="en-US" altLang="en-US" sz="1100" dirty="0">
                <a:solidFill>
                  <a:srgbClr val="15191D"/>
                </a:solidFill>
                <a:latin typeface="Arial" panose="020B0604020202020204" pitchFamily="34" charset="0"/>
              </a:rPr>
              <a:t>at the CASA office 2602 Prescott to make other arrangements contact </a:t>
            </a:r>
            <a:r>
              <a:rPr lang="en-US" altLang="en-US" sz="1100" b="1" dirty="0">
                <a:solidFill>
                  <a:schemeClr val="accent6">
                    <a:lumMod val="60000"/>
                    <a:lumOff val="40000"/>
                  </a:schemeClr>
                </a:solidFill>
                <a:latin typeface="Arial" panose="020B0604020202020204" pitchFamily="34" charset="0"/>
              </a:rPr>
              <a:t>diana@coastalbendcasa.org</a:t>
            </a:r>
            <a:endParaRPr lang="en-US" altLang="en-US" sz="1100" dirty="0">
              <a:solidFill>
                <a:srgbClr val="15191D"/>
              </a:solidFill>
              <a:latin typeface="Arial" panose="020B0604020202020204" pitchFamily="34" charset="0"/>
            </a:endParaRPr>
          </a:p>
          <a:p>
            <a:pPr algn="ctr" eaLnBrk="1" hangingPunct="1">
              <a:spcBef>
                <a:spcPct val="0"/>
              </a:spcBef>
              <a:buFontTx/>
              <a:buNone/>
              <a:defRPr/>
            </a:pPr>
            <a:endParaRPr lang="en-US" altLang="en-US" sz="1100" dirty="0">
              <a:solidFill>
                <a:srgbClr val="15191D"/>
              </a:solidFill>
              <a:latin typeface="Arial" panose="020B0604020202020204" pitchFamily="34" charset="0"/>
            </a:endParaRPr>
          </a:p>
          <a:p>
            <a:pPr algn="ctr" eaLnBrk="1" hangingPunct="1">
              <a:spcBef>
                <a:spcPct val="0"/>
              </a:spcBef>
              <a:buFontTx/>
              <a:buNone/>
              <a:defRPr/>
            </a:pPr>
            <a:r>
              <a:rPr lang="en-US" altLang="en-US" sz="1100" dirty="0">
                <a:solidFill>
                  <a:srgbClr val="15191D"/>
                </a:solidFill>
                <a:latin typeface="Arial" panose="020B0604020202020204" pitchFamily="34" charset="0"/>
              </a:rPr>
              <a:t>To ensure maximum exposure please return form by </a:t>
            </a:r>
            <a:r>
              <a:rPr lang="en-US" altLang="en-US" sz="1100" b="1" u="sng" dirty="0">
                <a:solidFill>
                  <a:srgbClr val="15191D"/>
                </a:solidFill>
                <a:latin typeface="Arial" panose="020B0604020202020204" pitchFamily="34" charset="0"/>
              </a:rPr>
              <a:t>April 1, 2026</a:t>
            </a:r>
            <a:r>
              <a:rPr lang="en-US" altLang="en-US" sz="1100" dirty="0">
                <a:solidFill>
                  <a:srgbClr val="15191D"/>
                </a:solidFill>
                <a:latin typeface="Arial" panose="020B0604020202020204" pitchFamily="34" charset="0"/>
              </a:rPr>
              <a:t>. </a:t>
            </a:r>
            <a:r>
              <a:rPr lang="en-US" altLang="en-US" sz="1100" dirty="0">
                <a:solidFill>
                  <a:srgbClr val="000000"/>
                </a:solidFill>
                <a:latin typeface="Arial" panose="020B0604020202020204" pitchFamily="34" charset="0"/>
              </a:rPr>
              <a:t>Please return form to Diana Booth </a:t>
            </a:r>
            <a:r>
              <a:rPr lang="en-US" altLang="en-US" sz="1100" b="1" dirty="0">
                <a:solidFill>
                  <a:schemeClr val="accent6">
                    <a:lumMod val="60000"/>
                    <a:lumOff val="40000"/>
                  </a:schemeClr>
                </a:solidFill>
                <a:latin typeface="Arial" panose="020B0604020202020204" pitchFamily="34" charset="0"/>
              </a:rPr>
              <a:t>diana@coastalbendcasa.org </a:t>
            </a:r>
            <a:r>
              <a:rPr lang="en-US" altLang="en-US" sz="1100" b="1" dirty="0">
                <a:solidFill>
                  <a:srgbClr val="000000"/>
                </a:solidFill>
                <a:latin typeface="Arial" panose="020B0604020202020204" pitchFamily="34" charset="0"/>
              </a:rPr>
              <a:t>  </a:t>
            </a:r>
          </a:p>
          <a:p>
            <a:pPr algn="ctr" eaLnBrk="1" hangingPunct="1">
              <a:spcBef>
                <a:spcPts val="175"/>
              </a:spcBef>
              <a:buFontTx/>
              <a:buNone/>
              <a:defRPr/>
            </a:pPr>
            <a:r>
              <a:rPr lang="en-US" altLang="en-US" sz="1100" b="1" dirty="0">
                <a:solidFill>
                  <a:srgbClr val="000000"/>
                </a:solidFill>
                <a:latin typeface="Arial" panose="020B0604020202020204" pitchFamily="34" charset="0"/>
              </a:rPr>
              <a:t>Questions?</a:t>
            </a:r>
            <a:r>
              <a:rPr lang="en-US" altLang="en-US" sz="1100" dirty="0">
                <a:solidFill>
                  <a:srgbClr val="000000"/>
                </a:solidFill>
                <a:latin typeface="Arial" panose="020B0604020202020204" pitchFamily="34" charset="0"/>
              </a:rPr>
              <a:t> Call Diana Booth at 361-779-3664 </a:t>
            </a:r>
            <a:endParaRPr lang="en-US" altLang="en-US" sz="1100" b="1" dirty="0">
              <a:solidFill>
                <a:schemeClr val="accent2"/>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7878DE"/>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15711</TotalTime>
  <Words>797</Words>
  <Application>Microsoft Office PowerPoint</Application>
  <PresentationFormat>Custom</PresentationFormat>
  <Paragraphs>50</Paragraphs>
  <Slides>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vt:i4>
      </vt:variant>
    </vt:vector>
  </HeadingPairs>
  <TitlesOfParts>
    <vt:vector size="13" baseType="lpstr">
      <vt:lpstr>STXingkai</vt:lpstr>
      <vt:lpstr>Amasis MT Pro Black</vt:lpstr>
      <vt:lpstr>Arial</vt:lpstr>
      <vt:lpstr>Bodoni MT Black</vt:lpstr>
      <vt:lpstr>Calibri</vt:lpstr>
      <vt:lpstr>Segoe Script</vt:lpstr>
      <vt:lpstr>Segoe UI Black</vt:lpstr>
      <vt:lpstr>Showcard Gothic</vt:lpstr>
      <vt:lpstr>Times New Roman</vt:lpstr>
      <vt:lpstr>Wingdings</vt:lpstr>
      <vt:lpstr>Office Theme</vt:lpstr>
      <vt:lpstr>PowerPoint Presentation</vt:lpstr>
      <vt:lpstr>2026 SPONSORSHIP FORM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2022 ALL Sponsor Request</dc:title>
  <dc:creator>CASA</dc:creator>
  <cp:lastModifiedBy>Diana Booth</cp:lastModifiedBy>
  <cp:revision>91</cp:revision>
  <cp:lastPrinted>2025-10-23T18:26:55Z</cp:lastPrinted>
  <dcterms:created xsi:type="dcterms:W3CDTF">2022-01-19T16:36:58Z</dcterms:created>
  <dcterms:modified xsi:type="dcterms:W3CDTF">2025-10-23T18:46:59Z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2022-01-06T00:00:00Z</vt:filetime>
  </property>
  <property fmtid="{D5CDD505-2E9C-101B-9397-08002B2CF9AE}" pid="3" name="Creator">
    <vt:lpwstr>Microsoft® PowerPoint® for Microsoft 365</vt:lpwstr>
  </property>
  <property fmtid="{D5CDD505-2E9C-101B-9397-08002B2CF9AE}" pid="4" name="LastSaved">
    <vt:filetime>2022-01-19T00:00:00Z</vt:filetime>
  </property>
</Properties>
</file>